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0" r:id="rId1"/>
  </p:sldMasterIdLst>
  <p:notesMasterIdLst>
    <p:notesMasterId r:id="rId31"/>
  </p:notesMasterIdLst>
  <p:sldIdLst>
    <p:sldId id="285" r:id="rId2"/>
    <p:sldId id="268" r:id="rId3"/>
    <p:sldId id="269" r:id="rId4"/>
    <p:sldId id="297" r:id="rId5"/>
    <p:sldId id="300" r:id="rId6"/>
    <p:sldId id="324" r:id="rId7"/>
    <p:sldId id="304" r:id="rId8"/>
    <p:sldId id="316" r:id="rId9"/>
    <p:sldId id="270" r:id="rId10"/>
    <p:sldId id="271" r:id="rId11"/>
    <p:sldId id="317" r:id="rId12"/>
    <p:sldId id="301" r:id="rId13"/>
    <p:sldId id="310" r:id="rId14"/>
    <p:sldId id="311" r:id="rId15"/>
    <p:sldId id="288" r:id="rId16"/>
    <p:sldId id="318" r:id="rId17"/>
    <p:sldId id="312" r:id="rId18"/>
    <p:sldId id="313" r:id="rId19"/>
    <p:sldId id="314" r:id="rId20"/>
    <p:sldId id="320" r:id="rId21"/>
    <p:sldId id="319" r:id="rId22"/>
    <p:sldId id="321" r:id="rId23"/>
    <p:sldId id="322" r:id="rId24"/>
    <p:sldId id="274" r:id="rId25"/>
    <p:sldId id="275" r:id="rId26"/>
    <p:sldId id="272" r:id="rId27"/>
    <p:sldId id="273" r:id="rId28"/>
    <p:sldId id="323" r:id="rId29"/>
    <p:sldId id="30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85"/>
          </p14:sldIdLst>
        </p14:section>
        <p14:section name="Introduction" id="{34C61D3D-3DDA-8544-919D-38908B71CF6E}">
          <p14:sldIdLst>
            <p14:sldId id="268"/>
            <p14:sldId id="269"/>
            <p14:sldId id="297"/>
            <p14:sldId id="300"/>
          </p14:sldIdLst>
        </p14:section>
        <p14:section name="STATS" id="{F20A8931-668F-4B86-B68E-B89331410FAC}">
          <p14:sldIdLst>
            <p14:sldId id="324"/>
            <p14:sldId id="304"/>
            <p14:sldId id="316"/>
          </p14:sldIdLst>
        </p14:section>
        <p14:section name="Market" id="{DBB0F080-D76F-2449-A8A8-97428CE5CDE4}">
          <p14:sldIdLst>
            <p14:sldId id="270"/>
            <p14:sldId id="271"/>
          </p14:sldIdLst>
        </p14:section>
        <p14:section name="Methodology and work-flow" id="{1C79E804-5926-4369-9240-397F514E3F77}">
          <p14:sldIdLst>
            <p14:sldId id="317"/>
            <p14:sldId id="301"/>
            <p14:sldId id="310"/>
            <p14:sldId id="311"/>
            <p14:sldId id="288"/>
          </p14:sldIdLst>
        </p14:section>
        <p14:section name="Tools and Tech used" id="{38D0915A-1103-4D34-A7BE-2422EA3E9E9C}">
          <p14:sldIdLst>
            <p14:sldId id="318"/>
            <p14:sldId id="312"/>
            <p14:sldId id="313"/>
            <p14:sldId id="314"/>
          </p14:sldIdLst>
        </p14:section>
        <p14:section name="Sample Tweet analysis" id="{B911E99E-E79F-45B2-9E53-FA8A7DE4993F}">
          <p14:sldIdLst>
            <p14:sldId id="320"/>
            <p14:sldId id="319"/>
            <p14:sldId id="321"/>
            <p14:sldId id="322"/>
          </p14:sldIdLst>
        </p14:section>
        <p14:section name="PROJECT OUTCOME" id="{17ED8106-7472-CA40-A9D6-5927206203E6}">
          <p14:sldIdLst>
            <p14:sldId id="274"/>
            <p14:sldId id="275"/>
          </p14:sldIdLst>
        </p14:section>
        <p14:section name="CHALLENGES" id="{D01103C6-D9B4-874A-903D-1D54C47D2E73}">
          <p14:sldIdLst>
            <p14:sldId id="272"/>
            <p14:sldId id="273"/>
          </p14:sldIdLst>
        </p14:section>
        <p14:section name="FUTURE WORK" id="{22E4A781-3190-4C0E-90D3-B1F2D6F85F10}">
          <p14:sldIdLst>
            <p14:sldId id="323"/>
            <p14:sldId id="305"/>
          </p14:sldIdLst>
        </p14:section>
      </p14:sectionLst>
    </p:ext>
    <p:ext uri="{EFAFB233-063F-42B5-8137-9DF3F51BA10A}">
      <p15:sldGuideLst xmlns:p15="http://schemas.microsoft.com/office/powerpoint/2012/main">
        <p15:guide id="1" orient="horz" pos="219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s Rehman" initials="FR" lastIdx="2" clrIdx="0">
    <p:extLst>
      <p:ext uri="{19B8F6BF-5375-455C-9EA6-DF929625EA0E}">
        <p15:presenceInfo xmlns:p15="http://schemas.microsoft.com/office/powerpoint/2012/main" userId="b5132c71e836a1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08"/>
    <p:restoredTop sz="96928"/>
  </p:normalViewPr>
  <p:slideViewPr>
    <p:cSldViewPr snapToGrid="0" snapToObjects="1" showGuides="1">
      <p:cViewPr varScale="1">
        <p:scale>
          <a:sx n="83" d="100"/>
          <a:sy n="83" d="100"/>
        </p:scale>
        <p:origin x="840" y="67"/>
      </p:cViewPr>
      <p:guideLst>
        <p:guide orient="horz" pos="219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s Rehman" userId="b5132c71e836a1ba" providerId="LiveId" clId="{57353E69-3CDB-4270-AF1E-67583DC4BE19}"/>
    <pc:docChg chg="modSld">
      <pc:chgData name="Faris Rehman" userId="b5132c71e836a1ba" providerId="LiveId" clId="{57353E69-3CDB-4270-AF1E-67583DC4BE19}" dt="2023-12-10T17:41:37.696" v="28" actId="20577"/>
      <pc:docMkLst>
        <pc:docMk/>
      </pc:docMkLst>
      <pc:sldChg chg="modSp mod">
        <pc:chgData name="Faris Rehman" userId="b5132c71e836a1ba" providerId="LiveId" clId="{57353E69-3CDB-4270-AF1E-67583DC4BE19}" dt="2023-12-10T17:41:37.696" v="28" actId="20577"/>
        <pc:sldMkLst>
          <pc:docMk/>
          <pc:sldMk cId="1202685985" sldId="313"/>
        </pc:sldMkLst>
        <pc:spChg chg="mod">
          <ac:chgData name="Faris Rehman" userId="b5132c71e836a1ba" providerId="LiveId" clId="{57353E69-3CDB-4270-AF1E-67583DC4BE19}" dt="2023-12-10T17:41:37.696" v="28" actId="20577"/>
          <ac:spMkLst>
            <pc:docMk/>
            <pc:sldMk cId="1202685985" sldId="313"/>
            <ac:spMk id="10" creationId="{00000000-0000-0000-0000-000000000000}"/>
          </ac:spMkLst>
        </pc:spChg>
      </pc:sldChg>
      <pc:sldChg chg="modSp mod">
        <pc:chgData name="Faris Rehman" userId="b5132c71e836a1ba" providerId="LiveId" clId="{57353E69-3CDB-4270-AF1E-67583DC4BE19}" dt="2023-12-10T14:40:32.735" v="27" actId="20577"/>
        <pc:sldMkLst>
          <pc:docMk/>
          <pc:sldMk cId="4238900367" sldId="324"/>
        </pc:sldMkLst>
        <pc:spChg chg="mod">
          <ac:chgData name="Faris Rehman" userId="b5132c71e836a1ba" providerId="LiveId" clId="{57353E69-3CDB-4270-AF1E-67583DC4BE19}" dt="2023-12-10T14:40:32.735" v="27" actId="20577"/>
          <ac:spMkLst>
            <pc:docMk/>
            <pc:sldMk cId="4238900367" sldId="324"/>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12-08T05:37:04.682" idx="2">
    <p:pos x="7680"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rPr lang="en-US"/>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r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p>
        </p:txBody>
      </p:sp>
      <p:sp>
        <p:nvSpPr>
          <p:cNvPr id="4" name="Slide Number Placeholder 3"/>
          <p:cNvSpPr>
            <a:spLocks noGrp="1"/>
          </p:cNvSpPr>
          <p:nvPr>
            <p:ph type="sldNum" sz="quarter" idx="5"/>
          </p:nvPr>
        </p:nvSpPr>
        <p:spPr/>
        <p:txBody>
          <a:bodyPr/>
          <a:lstStyle/>
          <a:p>
            <a:fld id="{5BE92847-51ED-1449-A9AF-8F855167E8E6}" type="slidenum">
              <a:r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p>
        </p:txBody>
      </p:sp>
      <p:sp>
        <p:nvSpPr>
          <p:cNvPr id="4" name="Slide Number Placeholder 3"/>
          <p:cNvSpPr>
            <a:spLocks noGrp="1"/>
          </p:cNvSpPr>
          <p:nvPr>
            <p:ph type="sldNum" sz="quarter" idx="5"/>
          </p:nvPr>
        </p:nvSpPr>
        <p:spPr/>
        <p:txBody>
          <a:bodyPr/>
          <a:lstStyle/>
          <a:p>
            <a:fld id="{5BE92847-51ED-1449-A9AF-8F855167E8E6}" type="slidenum">
              <a:rPr lang="en-US"/>
              <a:t>14</a:t>
            </a:fld>
            <a:endParaRPr lang="en-US"/>
          </a:p>
        </p:txBody>
      </p:sp>
    </p:spTree>
    <p:extLst>
      <p:ext uri="{BB962C8B-B14F-4D97-AF65-F5344CB8AC3E}">
        <p14:creationId xmlns:p14="http://schemas.microsoft.com/office/powerpoint/2010/main" val="1775173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p>
        </p:txBody>
      </p:sp>
      <p:sp>
        <p:nvSpPr>
          <p:cNvPr id="4" name="Slide Number Placeholder 3"/>
          <p:cNvSpPr>
            <a:spLocks noGrp="1"/>
          </p:cNvSpPr>
          <p:nvPr>
            <p:ph type="sldNum" sz="quarter" idx="5"/>
          </p:nvPr>
        </p:nvSpPr>
        <p:spPr/>
        <p:txBody>
          <a:bodyPr/>
          <a:lstStyle/>
          <a:p>
            <a:fld id="{5BE92847-51ED-1449-A9AF-8F855167E8E6}" type="slidenum">
              <a:rPr lang="en-US"/>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p>
        </p:txBody>
      </p:sp>
      <p:sp>
        <p:nvSpPr>
          <p:cNvPr id="4" name="Slide Number Placeholder 3"/>
          <p:cNvSpPr>
            <a:spLocks noGrp="1"/>
          </p:cNvSpPr>
          <p:nvPr>
            <p:ph type="sldNum" sz="quarter" idx="5"/>
          </p:nvPr>
        </p:nvSpPr>
        <p:spPr/>
        <p:txBody>
          <a:bodyPr/>
          <a:lstStyle/>
          <a:p>
            <a:fld id="{5BE92847-51ED-1449-A9AF-8F855167E8E6}" type="slidenum">
              <a:rPr lang="en-US"/>
              <a:t>17</a:t>
            </a:fld>
            <a:endParaRPr lang="en-US"/>
          </a:p>
        </p:txBody>
      </p:sp>
    </p:spTree>
    <p:extLst>
      <p:ext uri="{BB962C8B-B14F-4D97-AF65-F5344CB8AC3E}">
        <p14:creationId xmlns:p14="http://schemas.microsoft.com/office/powerpoint/2010/main" val="21869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p>
        </p:txBody>
      </p:sp>
      <p:sp>
        <p:nvSpPr>
          <p:cNvPr id="4" name="Slide Number Placeholder 3"/>
          <p:cNvSpPr>
            <a:spLocks noGrp="1"/>
          </p:cNvSpPr>
          <p:nvPr>
            <p:ph type="sldNum" sz="quarter" idx="5"/>
          </p:nvPr>
        </p:nvSpPr>
        <p:spPr/>
        <p:txBody>
          <a:bodyPr/>
          <a:lstStyle/>
          <a:p>
            <a:fld id="{5BE92847-51ED-1449-A9AF-8F855167E8E6}" type="slidenum">
              <a:rPr lang="en-US"/>
              <a:t>18</a:t>
            </a:fld>
            <a:endParaRPr lang="en-US"/>
          </a:p>
        </p:txBody>
      </p:sp>
    </p:spTree>
    <p:extLst>
      <p:ext uri="{BB962C8B-B14F-4D97-AF65-F5344CB8AC3E}">
        <p14:creationId xmlns:p14="http://schemas.microsoft.com/office/powerpoint/2010/main" val="273787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p>
        </p:txBody>
      </p:sp>
      <p:sp>
        <p:nvSpPr>
          <p:cNvPr id="4" name="Slide Number Placeholder 3"/>
          <p:cNvSpPr>
            <a:spLocks noGrp="1"/>
          </p:cNvSpPr>
          <p:nvPr>
            <p:ph type="sldNum" sz="quarter" idx="5"/>
          </p:nvPr>
        </p:nvSpPr>
        <p:spPr/>
        <p:txBody>
          <a:bodyPr/>
          <a:lstStyle/>
          <a:p>
            <a:fld id="{5BE92847-51ED-1449-A9AF-8F855167E8E6}" type="slidenum">
              <a:rPr lang="en-US"/>
              <a:t>19</a:t>
            </a:fld>
            <a:endParaRPr lang="en-US"/>
          </a:p>
        </p:txBody>
      </p:sp>
    </p:spTree>
    <p:extLst>
      <p:ext uri="{BB962C8B-B14F-4D97-AF65-F5344CB8AC3E}">
        <p14:creationId xmlns:p14="http://schemas.microsoft.com/office/powerpoint/2010/main" val="787950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E92847-51ED-1449-A9AF-8F855167E8E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6076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E92847-51ED-1449-A9AF-8F855167E8E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6817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E92847-51ED-1449-A9AF-8F855167E8E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p>
        </p:txBody>
      </p:sp>
      <p:sp>
        <p:nvSpPr>
          <p:cNvPr id="4" name="Slide Number Placeholder 3"/>
          <p:cNvSpPr>
            <a:spLocks noGrp="1"/>
          </p:cNvSpPr>
          <p:nvPr>
            <p:ph type="sldNum" sz="quarter" idx="5"/>
          </p:nvPr>
        </p:nvSpPr>
        <p:spPr/>
        <p:txBody>
          <a:bodyPr/>
          <a:lstStyle/>
          <a:p>
            <a:fld id="{5BE92847-51ED-1449-A9AF-8F855167E8E6}" type="slidenum">
              <a:rPr lang="en-US"/>
              <a:t>27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E92847-51ED-1449-A9AF-8F855167E8E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524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p>
        </p:txBody>
      </p:sp>
      <p:sp>
        <p:nvSpPr>
          <p:cNvPr id="4" name="Slide Number Placeholder 3"/>
          <p:cNvSpPr>
            <a:spLocks noGrp="1"/>
          </p:cNvSpPr>
          <p:nvPr>
            <p:ph type="sldNum" sz="quarter" idx="5"/>
          </p:nvPr>
        </p:nvSpPr>
        <p:spPr/>
        <p:txBody>
          <a:bodyPr/>
          <a:lstStyle/>
          <a:p>
            <a:fld id="{5BE92847-51ED-1449-A9AF-8F855167E8E6}" type="slidenum">
              <a:r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p>
        </p:txBody>
      </p:sp>
      <p:sp>
        <p:nvSpPr>
          <p:cNvPr id="4" name="Slide Number Placeholder 3"/>
          <p:cNvSpPr>
            <a:spLocks noGrp="1"/>
          </p:cNvSpPr>
          <p:nvPr>
            <p:ph type="sldNum" sz="quarter" idx="5"/>
          </p:nvPr>
        </p:nvSpPr>
        <p:spPr/>
        <p:txBody>
          <a:bodyPr/>
          <a:lstStyle/>
          <a:p>
            <a:fld id="{5BE92847-51ED-1449-A9AF-8F855167E8E6}"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p>
        </p:txBody>
      </p:sp>
      <p:sp>
        <p:nvSpPr>
          <p:cNvPr id="4" name="Slide Number Placeholder 3"/>
          <p:cNvSpPr>
            <a:spLocks noGrp="1"/>
          </p:cNvSpPr>
          <p:nvPr>
            <p:ph type="sldNum" sz="quarter" idx="5"/>
          </p:nvPr>
        </p:nvSpPr>
        <p:spPr/>
        <p:txBody>
          <a:bodyPr/>
          <a:lstStyle/>
          <a:p>
            <a:fld id="{5BE92847-51ED-1449-A9AF-8F855167E8E6}" type="slidenum">
              <a:r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p>
        </p:txBody>
      </p:sp>
      <p:sp>
        <p:nvSpPr>
          <p:cNvPr id="4" name="Slide Number Placeholder 3"/>
          <p:cNvSpPr>
            <a:spLocks noGrp="1"/>
          </p:cNvSpPr>
          <p:nvPr>
            <p:ph type="sldNum" sz="quarter" idx="5"/>
          </p:nvPr>
        </p:nvSpPr>
        <p:spPr/>
        <p:txBody>
          <a:bodyPr/>
          <a:lstStyle/>
          <a:p>
            <a:fld id="{5BE92847-51ED-1449-A9AF-8F855167E8E6}" type="slidenum">
              <a:r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p>
        </p:txBody>
      </p:sp>
      <p:sp>
        <p:nvSpPr>
          <p:cNvPr id="4" name="Slide Number Placeholder 3"/>
          <p:cNvSpPr>
            <a:spLocks noGrp="1"/>
          </p:cNvSpPr>
          <p:nvPr>
            <p:ph type="sldNum" sz="quarter" idx="5"/>
          </p:nvPr>
        </p:nvSpPr>
        <p:spPr/>
        <p:txBody>
          <a:bodyPr/>
          <a:lstStyle/>
          <a:p>
            <a:fld id="{5BE92847-51ED-1449-A9AF-8F855167E8E6}"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E92847-51ED-1449-A9AF-8F855167E8E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3721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p>
        </p:txBody>
      </p:sp>
      <p:sp>
        <p:nvSpPr>
          <p:cNvPr id="4" name="Slide Number Placeholder 3"/>
          <p:cNvSpPr>
            <a:spLocks noGrp="1"/>
          </p:cNvSpPr>
          <p:nvPr>
            <p:ph type="sldNum" sz="quarter" idx="5"/>
          </p:nvPr>
        </p:nvSpPr>
        <p:spPr/>
        <p:txBody>
          <a:bodyPr/>
          <a:lstStyle/>
          <a:p>
            <a:fld id="{5BE92847-51ED-1449-A9AF-8F855167E8E6}" type="slidenum">
              <a:rPr lang="en-US"/>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p>
        </p:txBody>
      </p:sp>
      <p:sp>
        <p:nvSpPr>
          <p:cNvPr id="4" name="Slide Number Placeholder 3"/>
          <p:cNvSpPr>
            <a:spLocks noGrp="1"/>
          </p:cNvSpPr>
          <p:nvPr>
            <p:ph type="sldNum" sz="quarter" idx="5"/>
          </p:nvPr>
        </p:nvSpPr>
        <p:spPr/>
        <p:txBody>
          <a:bodyPr/>
          <a:lstStyle/>
          <a:p>
            <a:fld id="{5BE92847-51ED-1449-A9AF-8F855167E8E6}" type="slidenum">
              <a:rPr lang="en-US"/>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p>
        </p:txBody>
      </p:sp>
      <p:sp>
        <p:nvSpPr>
          <p:cNvPr id="4" name="Slide Number Placeholder 3"/>
          <p:cNvSpPr>
            <a:spLocks noGrp="1"/>
          </p:cNvSpPr>
          <p:nvPr>
            <p:ph type="sldNum" sz="quarter" idx="5"/>
          </p:nvPr>
        </p:nvSpPr>
        <p:spPr/>
        <p:txBody>
          <a:bodyPr/>
          <a:lstStyle/>
          <a:p>
            <a:fld id="{5BE92847-51ED-1449-A9AF-8F855167E8E6}" type="slidenum">
              <a:rPr lang="en-US"/>
              <a:t>13</a:t>
            </a:fld>
            <a:endParaRPr lang="en-US"/>
          </a:p>
        </p:txBody>
      </p:sp>
    </p:spTree>
    <p:extLst>
      <p:ext uri="{BB962C8B-B14F-4D97-AF65-F5344CB8AC3E}">
        <p14:creationId xmlns:p14="http://schemas.microsoft.com/office/powerpoint/2010/main" val="1543973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1621EB-52E9-864A-B0F6-E4DE6976EFAF}"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2A2A8-704E-EF48-80AE-D3783EE37A42}" type="slidenum">
              <a:rPr lang="en-IN" smtClean="0"/>
              <a:t>‹#›</a:t>
            </a:fld>
            <a:endParaRPr lang="en-IN"/>
          </a:p>
        </p:txBody>
      </p:sp>
    </p:spTree>
    <p:extLst>
      <p:ext uri="{BB962C8B-B14F-4D97-AF65-F5344CB8AC3E}">
        <p14:creationId xmlns:p14="http://schemas.microsoft.com/office/powerpoint/2010/main" val="187695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1621EB-52E9-864A-B0F6-E4DE6976EFAF}"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2A2A8-704E-EF48-80AE-D3783EE37A42}" type="slidenum">
              <a:rPr lang="en-IN" smtClean="0"/>
              <a:t>‹#›</a:t>
            </a:fld>
            <a:endParaRPr lang="en-IN"/>
          </a:p>
        </p:txBody>
      </p:sp>
    </p:spTree>
    <p:extLst>
      <p:ext uri="{BB962C8B-B14F-4D97-AF65-F5344CB8AC3E}">
        <p14:creationId xmlns:p14="http://schemas.microsoft.com/office/powerpoint/2010/main" val="531416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1621EB-52E9-864A-B0F6-E4DE6976EFAF}"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2A2A8-704E-EF48-80AE-D3783EE37A42}" type="slidenum">
              <a:rPr lang="en-IN" smtClean="0"/>
              <a:t>‹#›</a:t>
            </a:fld>
            <a:endParaRPr lang="en-IN"/>
          </a:p>
        </p:txBody>
      </p:sp>
    </p:spTree>
    <p:extLst>
      <p:ext uri="{BB962C8B-B14F-4D97-AF65-F5344CB8AC3E}">
        <p14:creationId xmlns:p14="http://schemas.microsoft.com/office/powerpoint/2010/main" val="90790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1621EB-52E9-864A-B0F6-E4DE6976EFAF}"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2A2A8-704E-EF48-80AE-D3783EE37A42}" type="slidenum">
              <a:rPr lang="en-IN" smtClean="0"/>
              <a:t>‹#›</a:t>
            </a:fld>
            <a:endParaRPr lang="en-IN"/>
          </a:p>
        </p:txBody>
      </p:sp>
    </p:spTree>
    <p:extLst>
      <p:ext uri="{BB962C8B-B14F-4D97-AF65-F5344CB8AC3E}">
        <p14:creationId xmlns:p14="http://schemas.microsoft.com/office/powerpoint/2010/main" val="244213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621EB-52E9-864A-B0F6-E4DE6976EFAF}"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2A2A8-704E-EF48-80AE-D3783EE37A42}" type="slidenum">
              <a:rPr lang="en-IN" smtClean="0"/>
              <a:t>‹#›</a:t>
            </a:fld>
            <a:endParaRPr lang="en-IN"/>
          </a:p>
        </p:txBody>
      </p:sp>
    </p:spTree>
    <p:extLst>
      <p:ext uri="{BB962C8B-B14F-4D97-AF65-F5344CB8AC3E}">
        <p14:creationId xmlns:p14="http://schemas.microsoft.com/office/powerpoint/2010/main" val="3724394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1621EB-52E9-864A-B0F6-E4DE6976EFAF}"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2A2A8-704E-EF48-80AE-D3783EE37A42}" type="slidenum">
              <a:rPr lang="en-IN" smtClean="0"/>
              <a:t>‹#›</a:t>
            </a:fld>
            <a:endParaRPr lang="en-IN"/>
          </a:p>
        </p:txBody>
      </p:sp>
    </p:spTree>
    <p:extLst>
      <p:ext uri="{BB962C8B-B14F-4D97-AF65-F5344CB8AC3E}">
        <p14:creationId xmlns:p14="http://schemas.microsoft.com/office/powerpoint/2010/main" val="3762794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1621EB-52E9-864A-B0F6-E4DE6976EFAF}"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72A2A8-704E-EF48-80AE-D3783EE37A42}" type="slidenum">
              <a:rPr lang="en-IN" smtClean="0"/>
              <a:t>‹#›</a:t>
            </a:fld>
            <a:endParaRPr lang="en-IN"/>
          </a:p>
        </p:txBody>
      </p:sp>
    </p:spTree>
    <p:extLst>
      <p:ext uri="{BB962C8B-B14F-4D97-AF65-F5344CB8AC3E}">
        <p14:creationId xmlns:p14="http://schemas.microsoft.com/office/powerpoint/2010/main" val="1560749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1621EB-52E9-864A-B0F6-E4DE6976EFAF}"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72A2A8-704E-EF48-80AE-D3783EE37A42}" type="slidenum">
              <a:rPr lang="en-IN" smtClean="0"/>
              <a:t>‹#›</a:t>
            </a:fld>
            <a:endParaRPr lang="en-IN"/>
          </a:p>
        </p:txBody>
      </p:sp>
    </p:spTree>
    <p:extLst>
      <p:ext uri="{BB962C8B-B14F-4D97-AF65-F5344CB8AC3E}">
        <p14:creationId xmlns:p14="http://schemas.microsoft.com/office/powerpoint/2010/main" val="2031865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1621EB-52E9-864A-B0F6-E4DE6976EFAF}"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72A2A8-704E-EF48-80AE-D3783EE37A42}" type="slidenum">
              <a:rPr lang="en-IN" smtClean="0"/>
              <a:t>‹#›</a:t>
            </a:fld>
            <a:endParaRPr lang="en-IN"/>
          </a:p>
        </p:txBody>
      </p:sp>
    </p:spTree>
    <p:extLst>
      <p:ext uri="{BB962C8B-B14F-4D97-AF65-F5344CB8AC3E}">
        <p14:creationId xmlns:p14="http://schemas.microsoft.com/office/powerpoint/2010/main" val="1509005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1621EB-52E9-864A-B0F6-E4DE6976EFAF}"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2A2A8-704E-EF48-80AE-D3783EE37A42}" type="slidenum">
              <a:rPr lang="en-IN" smtClean="0"/>
              <a:t>‹#›</a:t>
            </a:fld>
            <a:endParaRPr lang="en-IN"/>
          </a:p>
        </p:txBody>
      </p:sp>
    </p:spTree>
    <p:extLst>
      <p:ext uri="{BB962C8B-B14F-4D97-AF65-F5344CB8AC3E}">
        <p14:creationId xmlns:p14="http://schemas.microsoft.com/office/powerpoint/2010/main" val="84929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1621EB-52E9-864A-B0F6-E4DE6976EFAF}"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2A2A8-704E-EF48-80AE-D3783EE37A42}" type="slidenum">
              <a:rPr lang="en-IN" smtClean="0"/>
              <a:t>‹#›</a:t>
            </a:fld>
            <a:endParaRPr lang="en-IN"/>
          </a:p>
        </p:txBody>
      </p:sp>
    </p:spTree>
    <p:extLst>
      <p:ext uri="{BB962C8B-B14F-4D97-AF65-F5344CB8AC3E}">
        <p14:creationId xmlns:p14="http://schemas.microsoft.com/office/powerpoint/2010/main" val="3683331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rPr lang="en-IN" smtClean="0"/>
              <a:t>‹#›</a:t>
            </a:fld>
            <a:endParaRPr lang="en-IN"/>
          </a:p>
        </p:txBody>
      </p:sp>
    </p:spTree>
    <p:extLst>
      <p:ext uri="{BB962C8B-B14F-4D97-AF65-F5344CB8AC3E}">
        <p14:creationId xmlns:p14="http://schemas.microsoft.com/office/powerpoint/2010/main" val="125801828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4.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tiff"/><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3.png"/><Relationship Id="rId5" Type="http://schemas.microsoft.com/office/2007/relationships/hdphoto" Target="../media/hdphoto4.wdp"/><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2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4.png"/><Relationship Id="rId5" Type="http://schemas.microsoft.com/office/2007/relationships/hdphoto" Target="../media/hdphoto5.wdp"/><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1.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4.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4.wdp"/><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1.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tiff"/><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 Id="rId9"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23000"/>
                    </a14:imgEffect>
                    <a14:imgEffect>
                      <a14:saturation sat="144000"/>
                    </a14:imgEffect>
                  </a14:imgLayer>
                </a14:imgProps>
              </a:ext>
              <a:ext uri="{28A0092B-C50C-407E-A947-70E740481C1C}">
                <a14:useLocalDpi xmlns:a14="http://schemas.microsoft.com/office/drawing/2010/main" val="0"/>
              </a:ext>
            </a:extLst>
          </a:blip>
          <a:srcRect t="39422" b="18378"/>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1467171" y="385357"/>
            <a:ext cx="9257665" cy="398780"/>
          </a:xfrm>
          <a:prstGeom prst="rect">
            <a:avLst/>
          </a:prstGeom>
        </p:spPr>
        <p:txBody>
          <a:bodyPr wrap="none">
            <a:spAutoFit/>
          </a:bodyPr>
          <a:lstStyle/>
          <a:p>
            <a:pPr algn="ctr"/>
            <a:r>
              <a:rPr lang="en-US" sz="2000" b="1" spc="300" dirty="0">
                <a:solidFill>
                  <a:schemeClr val="bg1"/>
                </a:solidFill>
                <a:effectLst>
                  <a:outerShdw blurRad="292100" sx="102000" sy="102000" algn="ctr" rotWithShape="0">
                    <a:prstClr val="black">
                      <a:alpha val="52000"/>
                    </a:prstClr>
                  </a:outerShdw>
                </a:effectLst>
                <a:latin typeface="Calibri" panose="020F0502020204030204" charset="0"/>
                <a:cs typeface="Calibri" panose="020F0502020204030204" charset="0"/>
              </a:rPr>
              <a:t>Classification-of-Depression-on-Social-Media-Using-Text-Mining</a:t>
            </a:r>
          </a:p>
        </p:txBody>
      </p:sp>
      <p:sp>
        <p:nvSpPr>
          <p:cNvPr id="25" name="Rectangle 24"/>
          <p:cNvSpPr/>
          <p:nvPr/>
        </p:nvSpPr>
        <p:spPr>
          <a:xfrm>
            <a:off x="3175323" y="1179600"/>
            <a:ext cx="5841365" cy="2553335"/>
          </a:xfrm>
          <a:prstGeom prst="rect">
            <a:avLst/>
          </a:prstGeom>
        </p:spPr>
        <p:txBody>
          <a:bodyPr wrap="none">
            <a:spAutoFit/>
          </a:bodyPr>
          <a:lstStyle/>
          <a:p>
            <a:pPr algn="ctr"/>
            <a:r>
              <a:rPr lang="en-US" sz="2000" spc="300" dirty="0">
                <a:solidFill>
                  <a:schemeClr val="bg1"/>
                </a:solidFill>
                <a:effectLst>
                  <a:outerShdw blurRad="292100" sx="102000" sy="102000" algn="ctr" rotWithShape="0">
                    <a:prstClr val="black">
                      <a:alpha val="52000"/>
                    </a:prstClr>
                  </a:outerShdw>
                </a:effectLst>
                <a:cs typeface="+mn-lt"/>
              </a:rPr>
              <a:t>Supervised By: Prof. Sangeeta Sabharwal</a:t>
            </a:r>
          </a:p>
          <a:p>
            <a:pPr algn="ctr"/>
            <a:endParaRPr lang="en-US" sz="2000" spc="300" dirty="0">
              <a:solidFill>
                <a:schemeClr val="bg1"/>
              </a:solidFill>
              <a:effectLst>
                <a:outerShdw blurRad="292100" sx="102000" sy="102000" algn="ctr" rotWithShape="0">
                  <a:prstClr val="black">
                    <a:alpha val="52000"/>
                  </a:prstClr>
                </a:outerShdw>
              </a:effectLst>
              <a:cs typeface="+mn-lt"/>
            </a:endParaRPr>
          </a:p>
          <a:p>
            <a:pPr algn="ctr"/>
            <a:r>
              <a:rPr lang="en-US" sz="2000" b="1" dirty="0">
                <a:solidFill>
                  <a:schemeClr val="bg1"/>
                </a:solidFill>
                <a:cs typeface="+mn-lt"/>
                <a:sym typeface="+mn-ea"/>
              </a:rPr>
              <a:t>DIVYANSH SAGAR 2020UCM2343</a:t>
            </a:r>
            <a:endParaRPr lang="en-US" sz="2000" b="1" dirty="0">
              <a:solidFill>
                <a:schemeClr val="bg1"/>
              </a:solidFill>
              <a:cs typeface="+mn-lt"/>
            </a:endParaRPr>
          </a:p>
          <a:p>
            <a:pPr algn="ctr"/>
            <a:endParaRPr lang="en-US" sz="2000" b="1" dirty="0">
              <a:solidFill>
                <a:schemeClr val="bg1"/>
              </a:solidFill>
              <a:cs typeface="+mn-lt"/>
            </a:endParaRPr>
          </a:p>
          <a:p>
            <a:pPr algn="ctr"/>
            <a:r>
              <a:rPr lang="en-US" sz="2000" b="1" dirty="0">
                <a:solidFill>
                  <a:schemeClr val="bg1"/>
                </a:solidFill>
                <a:cs typeface="+mn-lt"/>
                <a:sym typeface="+mn-ea"/>
              </a:rPr>
              <a:t>FARIS REHAMAN 2020UCM2341</a:t>
            </a:r>
            <a:endParaRPr lang="en-US" sz="2000" b="1" dirty="0">
              <a:solidFill>
                <a:schemeClr val="bg1"/>
              </a:solidFill>
              <a:cs typeface="+mn-lt"/>
            </a:endParaRPr>
          </a:p>
          <a:p>
            <a:pPr algn="ctr"/>
            <a:endParaRPr lang="en-US" sz="2000" b="1" dirty="0">
              <a:solidFill>
                <a:schemeClr val="bg1"/>
              </a:solidFill>
              <a:cs typeface="+mn-lt"/>
            </a:endParaRPr>
          </a:p>
          <a:p>
            <a:pPr algn="ctr"/>
            <a:r>
              <a:rPr lang="en-US" sz="2000" b="1" dirty="0">
                <a:solidFill>
                  <a:schemeClr val="bg1"/>
                </a:solidFill>
                <a:cs typeface="+mn-lt"/>
                <a:sym typeface="+mn-ea"/>
              </a:rPr>
              <a:t>ADITYA BABU 2020UCM2318</a:t>
            </a:r>
            <a:endParaRPr lang="en-US" sz="2000" b="1" dirty="0">
              <a:solidFill>
                <a:schemeClr val="bg1"/>
              </a:solidFill>
              <a:cs typeface="+mn-lt"/>
            </a:endParaRPr>
          </a:p>
          <a:p>
            <a:pPr algn="ctr"/>
            <a:endParaRPr lang="en-US" sz="2000" b="1" spc="300" dirty="0">
              <a:solidFill>
                <a:schemeClr val="bg1"/>
              </a:solidFill>
              <a:effectLst>
                <a:outerShdw blurRad="292100" sx="102000" sy="102000" algn="ctr" rotWithShape="0">
                  <a:prstClr val="black">
                    <a:alpha val="52000"/>
                  </a:prstClr>
                </a:outerShdw>
              </a:effectLst>
              <a:cs typeface="+mn-lt"/>
            </a:endParaRPr>
          </a:p>
        </p:txBody>
      </p:sp>
      <p:pic>
        <p:nvPicPr>
          <p:cNvPr id="3" name="Picture 2" descr="NSUT_logo"/>
          <p:cNvPicPr>
            <a:picLocks noChangeAspect="1"/>
          </p:cNvPicPr>
          <p:nvPr/>
        </p:nvPicPr>
        <p:blipFill>
          <a:blip r:embed="rId5"/>
          <a:stretch>
            <a:fillRect/>
          </a:stretch>
        </p:blipFill>
        <p:spPr>
          <a:xfrm>
            <a:off x="5025650" y="4280304"/>
            <a:ext cx="2140700" cy="2140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12500" b="1250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pic>
        <p:nvPicPr>
          <p:cNvPr id="5" name="Graphic 4" descr="Bar graph with upward trend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8605" y="399586"/>
            <a:ext cx="1434790" cy="1434790"/>
          </a:xfrm>
          <a:prstGeom prst="rect">
            <a:avLst/>
          </a:prstGeom>
          <a:effectLst>
            <a:outerShdw blurRad="177800" sx="102000" sy="102000" algn="ctr" rotWithShape="0">
              <a:prstClr val="black">
                <a:alpha val="40000"/>
              </a:prstClr>
            </a:outerShdw>
          </a:effectLst>
        </p:spPr>
      </p:pic>
      <p:sp>
        <p:nvSpPr>
          <p:cNvPr id="6" name="Rectangle 5"/>
          <p:cNvSpPr/>
          <p:nvPr/>
        </p:nvSpPr>
        <p:spPr>
          <a:xfrm>
            <a:off x="4037966" y="1834088"/>
            <a:ext cx="4116070" cy="1106805"/>
          </a:xfrm>
          <a:prstGeom prst="rect">
            <a:avLst/>
          </a:prstGeom>
        </p:spPr>
        <p:txBody>
          <a:bodyPr wrap="none">
            <a:spAutoFit/>
          </a:bodyPr>
          <a:lstStyle/>
          <a:p>
            <a:pPr algn="ctr"/>
            <a:r>
              <a:rPr lang="en-US" sz="66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OBJECTIVE</a:t>
            </a:r>
          </a:p>
        </p:txBody>
      </p:sp>
      <p:sp>
        <p:nvSpPr>
          <p:cNvPr id="10" name="Rectangle 9"/>
          <p:cNvSpPr/>
          <p:nvPr/>
        </p:nvSpPr>
        <p:spPr>
          <a:xfrm>
            <a:off x="3081454" y="3481925"/>
            <a:ext cx="6029092" cy="829945"/>
          </a:xfrm>
          <a:prstGeom prst="rect">
            <a:avLst/>
          </a:prstGeom>
        </p:spPr>
        <p:txBody>
          <a:bodyPr wrap="square">
            <a:spAutoFit/>
          </a:bodyPr>
          <a:lstStyle/>
          <a:p>
            <a:pPr algn="ctr"/>
            <a:r>
              <a:rPr lang="en-US" sz="1200" b="1" spc="300">
                <a:solidFill>
                  <a:schemeClr val="bg1"/>
                </a:solidFill>
                <a:latin typeface="Raleway" panose="020B0503030101060003" pitchFamily="34" charset="77"/>
              </a:rPr>
              <a:t>The aim of the project is to predict early signs of depression through Social Media text mining. Below are the steps to run the python codes using the data sets.</a:t>
            </a:r>
          </a:p>
        </p:txBody>
      </p:sp>
      <p:sp useBgFill="1">
        <p:nvSpPr>
          <p:cNvPr id="8" name="Rectangle 7"/>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4" name="Rectangle 3"/>
          <p:cNvSpPr/>
          <p:nvPr/>
        </p:nvSpPr>
        <p:spPr>
          <a:xfrm>
            <a:off x="2947643" y="3389971"/>
            <a:ext cx="6296718" cy="2862322"/>
          </a:xfrm>
          <a:prstGeom prst="rect">
            <a:avLst/>
          </a:prstGeom>
        </p:spPr>
        <p:txBody>
          <a:bodyPr wrap="square">
            <a:spAutoFit/>
          </a:bodyPr>
          <a:lstStyle/>
          <a:p>
            <a:pPr algn="ctr" defTabSz="914400">
              <a:defRPr/>
            </a:pPr>
            <a:r>
              <a:rPr lang="en-US" sz="54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Methodology and Work-flow</a:t>
            </a:r>
            <a:endParaRPr kumimoji="0" lang="en-US" sz="54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2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Bar graph with upward trend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3366187873"/>
      </p:ext>
    </p:extLst>
  </p:cSld>
  <p:clrMapOvr>
    <a:masterClrMapping/>
  </p:clrMapOvr>
  <p:transition spd="slow" advTm="0"/>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12500" b="1250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p:nvSpPr>
          <p:cNvPr id="6" name="Rectangle 5"/>
          <p:cNvSpPr/>
          <p:nvPr/>
        </p:nvSpPr>
        <p:spPr>
          <a:xfrm>
            <a:off x="2912746" y="727283"/>
            <a:ext cx="6240780" cy="1106805"/>
          </a:xfrm>
          <a:prstGeom prst="rect">
            <a:avLst/>
          </a:prstGeom>
        </p:spPr>
        <p:txBody>
          <a:bodyPr wrap="none">
            <a:spAutoFit/>
          </a:bodyPr>
          <a:lstStyle/>
          <a:p>
            <a:pPr algn="ctr"/>
            <a:r>
              <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METHODOLOGY</a:t>
            </a:r>
          </a:p>
        </p:txBody>
      </p:sp>
      <p:sp>
        <p:nvSpPr>
          <p:cNvPr id="10" name="Rectangle 9"/>
          <p:cNvSpPr/>
          <p:nvPr/>
        </p:nvSpPr>
        <p:spPr>
          <a:xfrm>
            <a:off x="3009064" y="1834100"/>
            <a:ext cx="6029092" cy="4154170"/>
          </a:xfrm>
          <a:prstGeom prst="rect">
            <a:avLst/>
          </a:prstGeom>
        </p:spPr>
        <p:txBody>
          <a:bodyPr wrap="square">
            <a:spAutoFit/>
          </a:bodyPr>
          <a:lstStyle/>
          <a:p>
            <a:pPr algn="ctr"/>
            <a:r>
              <a:rPr lang="en-US" sz="1200" b="1" spc="300" dirty="0">
                <a:solidFill>
                  <a:schemeClr val="bg1"/>
                </a:solidFill>
                <a:latin typeface="Raleway" panose="020B0503030101060003" pitchFamily="34" charset="77"/>
              </a:rPr>
              <a:t>1. Create a twitter developers account, From that account your would need 4 things.</a:t>
            </a:r>
          </a:p>
          <a:p>
            <a:pPr algn="ctr"/>
            <a:endParaRPr lang="en-US" sz="1200" b="1" spc="300" dirty="0">
              <a:solidFill>
                <a:schemeClr val="bg1"/>
              </a:solidFill>
              <a:latin typeface="Raleway" panose="020B0503030101060003" pitchFamily="34" charset="77"/>
            </a:endParaRPr>
          </a:p>
          <a:p>
            <a:pPr algn="ctr"/>
            <a:endParaRPr lang="en-US" sz="1200" b="1" spc="300" dirty="0">
              <a:solidFill>
                <a:schemeClr val="bg1"/>
              </a:solidFill>
              <a:latin typeface="Raleway" panose="020B0503030101060003" pitchFamily="34" charset="77"/>
            </a:endParaRPr>
          </a:p>
          <a:p>
            <a:pPr algn="ctr"/>
            <a:r>
              <a:rPr lang="en-US" sz="1200" b="1" spc="300" dirty="0" err="1">
                <a:solidFill>
                  <a:schemeClr val="bg1"/>
                </a:solidFill>
                <a:latin typeface="Raleway" panose="020B0503030101060003" pitchFamily="34" charset="77"/>
              </a:rPr>
              <a:t>consumer_key</a:t>
            </a:r>
            <a:r>
              <a:rPr lang="en-US" sz="1200" b="1" spc="300" dirty="0">
                <a:solidFill>
                  <a:schemeClr val="bg1"/>
                </a:solidFill>
                <a:latin typeface="Raleway" panose="020B0503030101060003" pitchFamily="34" charset="77"/>
              </a:rPr>
              <a:t> = '', </a:t>
            </a:r>
            <a:r>
              <a:rPr lang="en-US" sz="1200" b="1" spc="300" dirty="0" err="1">
                <a:solidFill>
                  <a:schemeClr val="bg1"/>
                </a:solidFill>
                <a:latin typeface="Raleway" panose="020B0503030101060003" pitchFamily="34" charset="77"/>
              </a:rPr>
              <a:t>consumer_secret</a:t>
            </a:r>
            <a:r>
              <a:rPr lang="en-US" sz="1200" b="1" spc="300" dirty="0">
                <a:solidFill>
                  <a:schemeClr val="bg1"/>
                </a:solidFill>
                <a:latin typeface="Raleway" panose="020B0503030101060003" pitchFamily="34" charset="77"/>
              </a:rPr>
              <a:t> = '', </a:t>
            </a:r>
            <a:r>
              <a:rPr lang="en-US" sz="1200" b="1" spc="300" dirty="0" err="1">
                <a:solidFill>
                  <a:schemeClr val="bg1"/>
                </a:solidFill>
                <a:latin typeface="Raleway" panose="020B0503030101060003" pitchFamily="34" charset="77"/>
              </a:rPr>
              <a:t>access_token</a:t>
            </a:r>
            <a:r>
              <a:rPr lang="en-US" sz="1200" b="1" spc="300" dirty="0">
                <a:solidFill>
                  <a:schemeClr val="bg1"/>
                </a:solidFill>
                <a:latin typeface="Raleway" panose="020B0503030101060003" pitchFamily="34" charset="77"/>
              </a:rPr>
              <a:t> = '', </a:t>
            </a:r>
            <a:r>
              <a:rPr lang="en-US" sz="1200" b="1" spc="300" dirty="0" err="1">
                <a:solidFill>
                  <a:schemeClr val="bg1"/>
                </a:solidFill>
                <a:latin typeface="Raleway" panose="020B0503030101060003" pitchFamily="34" charset="77"/>
              </a:rPr>
              <a:t>access_secret</a:t>
            </a:r>
            <a:r>
              <a:rPr lang="en-US" sz="1200" b="1" spc="300" dirty="0">
                <a:solidFill>
                  <a:schemeClr val="bg1"/>
                </a:solidFill>
                <a:latin typeface="Raleway" panose="020B0503030101060003" pitchFamily="34" charset="77"/>
              </a:rPr>
              <a:t> = ''</a:t>
            </a:r>
          </a:p>
          <a:p>
            <a:pPr algn="ctr"/>
            <a:endParaRPr lang="en-US" sz="1200" b="1" spc="300" dirty="0">
              <a:solidFill>
                <a:schemeClr val="bg1"/>
              </a:solidFill>
              <a:latin typeface="Raleway" panose="020B0503030101060003" pitchFamily="34" charset="77"/>
            </a:endParaRPr>
          </a:p>
          <a:p>
            <a:pPr algn="ctr"/>
            <a:endParaRPr lang="en-US" sz="1200" b="1" spc="300" dirty="0">
              <a:solidFill>
                <a:schemeClr val="bg1"/>
              </a:solidFill>
              <a:latin typeface="Raleway" panose="020B0503030101060003" pitchFamily="34" charset="77"/>
            </a:endParaRPr>
          </a:p>
          <a:p>
            <a:pPr algn="ctr"/>
            <a:r>
              <a:rPr lang="en-US" sz="1200" b="1" spc="300" dirty="0">
                <a:solidFill>
                  <a:schemeClr val="bg1"/>
                </a:solidFill>
                <a:latin typeface="Raleway" panose="020B0503030101060003" pitchFamily="34" charset="77"/>
              </a:rPr>
              <a:t>2. Using the file "Download_twitter_Api.py" insert the credentials and you can download current tweets using keywords such us depression, anxiety or sadness. When data sets are ready you may proceed on the preprocessing stage.</a:t>
            </a:r>
          </a:p>
          <a:p>
            <a:pPr algn="ctr"/>
            <a:endParaRPr lang="en-US" sz="1200" b="1" spc="300" dirty="0">
              <a:solidFill>
                <a:schemeClr val="bg1"/>
              </a:solidFill>
              <a:latin typeface="Raleway" panose="020B0503030101060003" pitchFamily="34" charset="77"/>
            </a:endParaRPr>
          </a:p>
          <a:p>
            <a:pPr algn="ctr"/>
            <a:r>
              <a:rPr lang="en-US" sz="1200" b="1" spc="300" dirty="0">
                <a:solidFill>
                  <a:schemeClr val="bg1"/>
                </a:solidFill>
                <a:latin typeface="Raleway" panose="020B0503030101060003" pitchFamily="34" charset="77"/>
              </a:rPr>
              <a:t>3.Run "preprocessor.py", This stage will go through your data sets and the given dictionary. The dictionary contain words with their corresponding polarity, which is essential to </a:t>
            </a:r>
            <a:r>
              <a:rPr lang="en-US" sz="1200" b="1" spc="300" dirty="0" err="1">
                <a:solidFill>
                  <a:schemeClr val="bg1"/>
                </a:solidFill>
                <a:latin typeface="Raleway" panose="020B0503030101060003" pitchFamily="34" charset="77"/>
              </a:rPr>
              <a:t>calcualting</a:t>
            </a:r>
            <a:r>
              <a:rPr lang="en-US" sz="1200" b="1" spc="300" dirty="0">
                <a:solidFill>
                  <a:schemeClr val="bg1"/>
                </a:solidFill>
                <a:latin typeface="Raleway" panose="020B0503030101060003" pitchFamily="34" charset="77"/>
              </a:rPr>
              <a:t> the sentiment of each tweet, each word will be </a:t>
            </a:r>
            <a:r>
              <a:rPr lang="en-US" sz="1200" b="1" spc="300" dirty="0" err="1">
                <a:solidFill>
                  <a:schemeClr val="bg1"/>
                </a:solidFill>
                <a:latin typeface="Raleway" panose="020B0503030101060003" pitchFamily="34" charset="77"/>
              </a:rPr>
              <a:t>seperated</a:t>
            </a:r>
            <a:r>
              <a:rPr lang="en-US" sz="1200" b="1" spc="300" dirty="0">
                <a:solidFill>
                  <a:schemeClr val="bg1"/>
                </a:solidFill>
                <a:latin typeface="Raleway" panose="020B0503030101060003" pitchFamily="34" charset="77"/>
              </a:rPr>
              <a:t>, tokenized and given its polarity. Every tweet will consist of the summation of all polarity of each word and </a:t>
            </a:r>
            <a:r>
              <a:rPr lang="en-US" sz="1200" b="1" spc="300" dirty="0" err="1">
                <a:solidFill>
                  <a:schemeClr val="bg1"/>
                </a:solidFill>
                <a:latin typeface="Raleway" panose="020B0503030101060003" pitchFamily="34" charset="77"/>
              </a:rPr>
              <a:t>devided</a:t>
            </a:r>
            <a:r>
              <a:rPr lang="en-US" sz="1200" b="1" spc="300" dirty="0">
                <a:solidFill>
                  <a:schemeClr val="bg1"/>
                </a:solidFill>
                <a:latin typeface="Raleway" panose="020B0503030101060003" pitchFamily="34" charset="77"/>
              </a:rPr>
              <a:t> by number of words in that tweet.</a:t>
            </a:r>
          </a:p>
        </p:txBody>
      </p:sp>
      <p:sp useBgFill="1">
        <p:nvSpPr>
          <p:cNvPr id="8" name="Rectangle 7"/>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an standing on top of mountain beside cairn stones"/>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12500" b="1250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p:nvSpPr>
          <p:cNvPr id="6" name="Rectangle 5"/>
          <p:cNvSpPr/>
          <p:nvPr/>
        </p:nvSpPr>
        <p:spPr>
          <a:xfrm>
            <a:off x="5940769" y="727283"/>
            <a:ext cx="184731" cy="1107996"/>
          </a:xfrm>
          <a:prstGeom prst="rect">
            <a:avLst/>
          </a:prstGeom>
        </p:spPr>
        <p:txBody>
          <a:bodyPr wrap="none">
            <a:spAutoFit/>
          </a:bodyPr>
          <a:lstStyle/>
          <a:p>
            <a:pPr algn="ctr"/>
            <a:endPar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p:cNvSpPr/>
          <p:nvPr/>
        </p:nvSpPr>
        <p:spPr>
          <a:xfrm>
            <a:off x="3081454" y="1690062"/>
            <a:ext cx="6029092" cy="3477875"/>
          </a:xfrm>
          <a:prstGeom prst="rect">
            <a:avLst/>
          </a:prstGeom>
        </p:spPr>
        <p:txBody>
          <a:bodyPr wrap="square">
            <a:spAutoFit/>
          </a:bodyPr>
          <a:lstStyle/>
          <a:p>
            <a:pPr algn="ctr"/>
            <a:r>
              <a:rPr lang="en-US" sz="1400" b="1" i="0" spc="300" dirty="0">
                <a:solidFill>
                  <a:schemeClr val="bg1"/>
                </a:solidFill>
                <a:effectLst/>
                <a:latin typeface="Raleway" pitchFamily="2" charset="0"/>
              </a:rPr>
              <a:t>4. </a:t>
            </a:r>
            <a:r>
              <a:rPr lang="en-US" sz="1400" b="1" i="0" dirty="0">
                <a:solidFill>
                  <a:srgbClr val="E6EDF3"/>
                </a:solidFill>
                <a:effectLst/>
                <a:latin typeface="Raleway" pitchFamily="2" charset="0"/>
              </a:rPr>
              <a:t>Once preprocess is done. You can find the file in the directory "</a:t>
            </a:r>
            <a:r>
              <a:rPr lang="en-US" sz="1400" b="1" i="0" dirty="0" err="1">
                <a:solidFill>
                  <a:srgbClr val="E6EDF3"/>
                </a:solidFill>
                <a:effectLst/>
                <a:latin typeface="Raleway" pitchFamily="2" charset="0"/>
              </a:rPr>
              <a:t>processed_data</a:t>
            </a:r>
            <a:r>
              <a:rPr lang="en-US" sz="1400" b="1" i="0" dirty="0">
                <a:solidFill>
                  <a:srgbClr val="E6EDF3"/>
                </a:solidFill>
                <a:effectLst/>
                <a:latin typeface="Raleway" pitchFamily="2" charset="0"/>
              </a:rPr>
              <a:t>/output.xlsx". Opening it you will find that the ID (tweet) and Sentiment of each tweet is separated into 2 columns. With this output you now have a twitter data set and its corresponding sentiment filtered by depress keywords. (Positive, Neutral and Negative).</a:t>
            </a:r>
          </a:p>
          <a:p>
            <a:pPr algn="ctr"/>
            <a:endParaRPr lang="en-US" sz="1400" b="1" spc="300" dirty="0">
              <a:solidFill>
                <a:srgbClr val="E6EDF3"/>
              </a:solidFill>
              <a:latin typeface="Raleway" pitchFamily="2" charset="0"/>
            </a:endParaRPr>
          </a:p>
          <a:p>
            <a:pPr algn="ctr"/>
            <a:r>
              <a:rPr lang="en-US" sz="1400" b="1" spc="300" dirty="0">
                <a:solidFill>
                  <a:srgbClr val="E6EDF3"/>
                </a:solidFill>
                <a:latin typeface="Raleway" pitchFamily="2" charset="0"/>
              </a:rPr>
              <a:t>5. </a:t>
            </a:r>
            <a:r>
              <a:rPr lang="en-US" sz="1400" b="1" i="0" dirty="0">
                <a:solidFill>
                  <a:srgbClr val="E6EDF3"/>
                </a:solidFill>
                <a:effectLst/>
                <a:latin typeface="Raleway" pitchFamily="2" charset="0"/>
              </a:rPr>
              <a:t>Now for training and Predicting. Make sure all files are located in proper folders, Run "depression_sentiment_analysis.py". The code will run through the output.xlsx file and at the same time recover the tweet corresponding to the id of each sentiment. using this we use the original data and feed them to our classifiers. When everything is done you should have all the AUC of each classifier listed in the console.</a:t>
            </a:r>
          </a:p>
          <a:p>
            <a:pPr algn="ctr"/>
            <a:endParaRPr lang="en-US" sz="1200" spc="300" dirty="0">
              <a:solidFill>
                <a:schemeClr val="bg1"/>
              </a:solidFill>
              <a:latin typeface="Raleway" panose="020B0503030101060003" pitchFamily="34" charset="77"/>
            </a:endParaRPr>
          </a:p>
          <a:p>
            <a:pPr algn="ctr"/>
            <a:r>
              <a:rPr lang="en-US" sz="1200" spc="300" dirty="0">
                <a:solidFill>
                  <a:schemeClr val="bg1"/>
                </a:solidFill>
                <a:latin typeface="Raleway" panose="020B0503030101060003" pitchFamily="34" charset="77"/>
              </a:rPr>
              <a:t>.</a:t>
            </a:r>
          </a:p>
        </p:txBody>
      </p:sp>
    </p:spTree>
    <p:extLst>
      <p:ext uri="{BB962C8B-B14F-4D97-AF65-F5344CB8AC3E}">
        <p14:creationId xmlns:p14="http://schemas.microsoft.com/office/powerpoint/2010/main" val="245746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an standing on top of mountain beside cairn stones"/>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12500" b="12500"/>
          <a:stretch>
            <a:fillRect/>
          </a:stretch>
        </p:blipFill>
        <p:spPr bwMode="auto">
          <a:xfrm>
            <a:off x="0" y="-3681"/>
            <a:ext cx="1233978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p:nvSpPr>
          <p:cNvPr id="6" name="Rectangle 5"/>
          <p:cNvSpPr/>
          <p:nvPr/>
        </p:nvSpPr>
        <p:spPr>
          <a:xfrm>
            <a:off x="5940769" y="727283"/>
            <a:ext cx="184731" cy="1107996"/>
          </a:xfrm>
          <a:prstGeom prst="rect">
            <a:avLst/>
          </a:prstGeom>
        </p:spPr>
        <p:txBody>
          <a:bodyPr wrap="none">
            <a:spAutoFit/>
          </a:bodyPr>
          <a:lstStyle/>
          <a:p>
            <a:pPr algn="ctr"/>
            <a:endPar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p:cNvSpPr/>
          <p:nvPr/>
        </p:nvSpPr>
        <p:spPr>
          <a:xfrm>
            <a:off x="3018588" y="1136596"/>
            <a:ext cx="6029092" cy="1323439"/>
          </a:xfrm>
          <a:prstGeom prst="rect">
            <a:avLst/>
          </a:prstGeom>
        </p:spPr>
        <p:txBody>
          <a:bodyPr wrap="square">
            <a:spAutoFit/>
          </a:bodyPr>
          <a:lstStyle/>
          <a:p>
            <a:pPr algn="ctr"/>
            <a:endParaRPr lang="en-US" sz="1400" b="1" spc="300" dirty="0">
              <a:solidFill>
                <a:srgbClr val="E6EDF3"/>
              </a:solidFill>
              <a:latin typeface="Raleway" pitchFamily="2" charset="0"/>
            </a:endParaRPr>
          </a:p>
          <a:p>
            <a:pPr algn="ctr"/>
            <a:r>
              <a:rPr lang="en-US" sz="1400" b="1" spc="300" dirty="0">
                <a:solidFill>
                  <a:srgbClr val="E6EDF3"/>
                </a:solidFill>
                <a:latin typeface="Raleway" pitchFamily="2" charset="0"/>
              </a:rPr>
              <a:t>6. </a:t>
            </a:r>
            <a:r>
              <a:rPr lang="en-US" sz="1400" b="1" i="0" dirty="0">
                <a:solidFill>
                  <a:srgbClr val="E6EDF3"/>
                </a:solidFill>
                <a:effectLst/>
                <a:latin typeface="Raleway" pitchFamily="2" charset="0"/>
              </a:rPr>
              <a:t>But wait, There's more. You will also have the ability to type in a sample tweet, The tweet will go through the highest AUC in the list of classifier to predict the sentiment of the tweet you wrote.</a:t>
            </a:r>
          </a:p>
          <a:p>
            <a:pPr algn="ctr"/>
            <a:endParaRPr lang="en-US" sz="1200" spc="300" dirty="0">
              <a:solidFill>
                <a:schemeClr val="bg1"/>
              </a:solidFill>
              <a:latin typeface="Raleway" panose="020B0503030101060003" pitchFamily="34" charset="77"/>
            </a:endParaRPr>
          </a:p>
          <a:p>
            <a:pPr algn="ctr"/>
            <a:r>
              <a:rPr lang="en-US" sz="1200" spc="300" dirty="0">
                <a:solidFill>
                  <a:schemeClr val="bg1"/>
                </a:solidFill>
                <a:latin typeface="Raleway" panose="020B0503030101060003" pitchFamily="34" charset="77"/>
              </a:rPr>
              <a:t>.</a:t>
            </a:r>
          </a:p>
        </p:txBody>
      </p:sp>
      <p:pic>
        <p:nvPicPr>
          <p:cNvPr id="2050" name="Picture 2">
            <a:extLst>
              <a:ext uri="{FF2B5EF4-FFF2-40B4-BE49-F238E27FC236}">
                <a16:creationId xmlns:a16="http://schemas.microsoft.com/office/drawing/2014/main" id="{6E490577-4FB2-4B6E-61B4-C835B703E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205" y="2590800"/>
            <a:ext cx="10243128" cy="93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98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12500" b="1250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useBgFill="1">
        <p:nvSpPr>
          <p:cNvPr id="8" name="Rectangle 7"/>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68747470733a2f2f692e6962622e636f2f35764874746e532f62622e706e67 (1)"/>
          <p:cNvPicPr>
            <a:picLocks noChangeAspect="1"/>
          </p:cNvPicPr>
          <p:nvPr/>
        </p:nvPicPr>
        <p:blipFill>
          <a:blip r:embed="rId6"/>
          <a:stretch>
            <a:fillRect/>
          </a:stretch>
        </p:blipFill>
        <p:spPr>
          <a:xfrm>
            <a:off x="1336675" y="0"/>
            <a:ext cx="9518015"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4" name="Rectangle 3"/>
          <p:cNvSpPr/>
          <p:nvPr/>
        </p:nvSpPr>
        <p:spPr>
          <a:xfrm>
            <a:off x="2947643" y="3389971"/>
            <a:ext cx="6296718" cy="26776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Overall tools and technologies used</a:t>
            </a:r>
            <a:endParaRPr kumimoji="0" lang="en-US" sz="4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2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Bar graph with upward trend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3392155819"/>
      </p:ext>
    </p:extLst>
  </p:cSld>
  <p:clrMapOvr>
    <a:masterClrMapping/>
  </p:clrMapOvr>
  <p:transition spd="slow"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an standing on top of mountain beside cairn stones"/>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12500" b="1250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p:nvSpPr>
          <p:cNvPr id="6" name="Rectangle 5"/>
          <p:cNvSpPr/>
          <p:nvPr/>
        </p:nvSpPr>
        <p:spPr>
          <a:xfrm>
            <a:off x="5940769" y="727283"/>
            <a:ext cx="184731" cy="1107996"/>
          </a:xfrm>
          <a:prstGeom prst="rect">
            <a:avLst/>
          </a:prstGeom>
        </p:spPr>
        <p:txBody>
          <a:bodyPr wrap="none">
            <a:spAutoFit/>
          </a:bodyPr>
          <a:lstStyle/>
          <a:p>
            <a:pPr algn="ctr"/>
            <a:endPar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p:cNvSpPr/>
          <p:nvPr/>
        </p:nvSpPr>
        <p:spPr>
          <a:xfrm>
            <a:off x="3183054" y="2112327"/>
            <a:ext cx="6029092" cy="3139321"/>
          </a:xfrm>
          <a:prstGeom prst="rect">
            <a:avLst/>
          </a:prstGeom>
        </p:spPr>
        <p:txBody>
          <a:bodyPr wrap="square">
            <a:spAutoFit/>
          </a:bodyPr>
          <a:lstStyle/>
          <a:p>
            <a:pPr marL="285750" indent="-285750">
              <a:buFont typeface="Arial" panose="020B0604020202020204" pitchFamily="34" charset="0"/>
              <a:buChar char="•"/>
            </a:pPr>
            <a:r>
              <a:rPr lang="en-US" sz="1600" b="1" i="0" dirty="0">
                <a:solidFill>
                  <a:srgbClr val="E6EDF3"/>
                </a:solidFill>
                <a:effectLst/>
                <a:latin typeface="Raleway" pitchFamily="2" charset="0"/>
              </a:rPr>
              <a:t>Python 3.6.1 or Higher:</a:t>
            </a:r>
          </a:p>
          <a:p>
            <a:pPr algn="l">
              <a:buFont typeface="+mj-lt"/>
              <a:buAutoNum type="arabicPeriod"/>
            </a:pPr>
            <a:endParaRPr lang="en-US" sz="1400" b="1" i="0" dirty="0">
              <a:solidFill>
                <a:srgbClr val="E6EDF3"/>
              </a:solidFill>
              <a:effectLst/>
              <a:latin typeface="Raleway" pitchFamily="2" charset="0"/>
            </a:endParaRPr>
          </a:p>
          <a:p>
            <a:pPr algn="l"/>
            <a:r>
              <a:rPr lang="en-US" sz="1400" b="1" i="0" dirty="0">
                <a:solidFill>
                  <a:srgbClr val="E6EDF3"/>
                </a:solidFill>
                <a:effectLst/>
                <a:latin typeface="Raleway" pitchFamily="2" charset="0"/>
              </a:rPr>
              <a:t>Python, a high-level programming language, was used as the primary coding language for this project. The specified version or higher was required for compatibility with various libraries and modules.</a:t>
            </a:r>
          </a:p>
          <a:p>
            <a:pPr algn="l"/>
            <a:r>
              <a:rPr lang="en-US" sz="1400" b="1" i="0" dirty="0">
                <a:solidFill>
                  <a:srgbClr val="E6EDF3"/>
                </a:solidFill>
                <a:effectLst/>
                <a:latin typeface="Raleway" pitchFamily="2" charset="0"/>
              </a:rPr>
              <a:t>                                        </a:t>
            </a:r>
          </a:p>
          <a:p>
            <a:pPr marL="285750" indent="-285750" algn="l">
              <a:buFont typeface="Arial" panose="020B0604020202020204" pitchFamily="34" charset="0"/>
              <a:buChar char="•"/>
            </a:pPr>
            <a:r>
              <a:rPr lang="en-US" sz="1600" b="1" i="0" dirty="0">
                <a:solidFill>
                  <a:srgbClr val="E6EDF3"/>
                </a:solidFill>
                <a:effectLst/>
                <a:latin typeface="Raleway" pitchFamily="2" charset="0"/>
              </a:rPr>
              <a:t>Twitter Developer Account:</a:t>
            </a:r>
          </a:p>
          <a:p>
            <a:pPr algn="l">
              <a:buFont typeface="+mj-lt"/>
              <a:buAutoNum type="arabicPeriod"/>
            </a:pPr>
            <a:endParaRPr lang="en-US" sz="1400" b="1" i="0" dirty="0">
              <a:solidFill>
                <a:srgbClr val="E6EDF3"/>
              </a:solidFill>
              <a:effectLst/>
              <a:latin typeface="Raleway" pitchFamily="2" charset="0"/>
            </a:endParaRPr>
          </a:p>
          <a:p>
            <a:pPr algn="l"/>
            <a:r>
              <a:rPr lang="en-US" sz="1400" b="1" i="0" dirty="0">
                <a:solidFill>
                  <a:srgbClr val="E6EDF3"/>
                </a:solidFill>
                <a:effectLst/>
                <a:latin typeface="Raleway" pitchFamily="2" charset="0"/>
              </a:rPr>
              <a:t>A Twitter Developer Account was utilized to access the Twitter API. This account provided essential credentials such as consumer key, consumer secret, access token, and access secret, enabling the retrieval of tweets related to depression.</a:t>
            </a:r>
            <a:endParaRPr lang="en-US" sz="1200" spc="300" dirty="0">
              <a:solidFill>
                <a:schemeClr val="bg1"/>
              </a:solidFill>
              <a:latin typeface="Raleway" panose="020B0503030101060003" pitchFamily="34" charset="77"/>
            </a:endParaRPr>
          </a:p>
          <a:p>
            <a:pPr algn="ctr"/>
            <a:r>
              <a:rPr lang="en-US" sz="1200" spc="300" dirty="0">
                <a:solidFill>
                  <a:schemeClr val="bg1"/>
                </a:solidFill>
                <a:latin typeface="Raleway" panose="020B0503030101060003" pitchFamily="34" charset="77"/>
              </a:rPr>
              <a:t>.</a:t>
            </a:r>
          </a:p>
        </p:txBody>
      </p:sp>
      <p:sp>
        <p:nvSpPr>
          <p:cNvPr id="3" name="Rectangle 2">
            <a:extLst>
              <a:ext uri="{FF2B5EF4-FFF2-40B4-BE49-F238E27FC236}">
                <a16:creationId xmlns:a16="http://schemas.microsoft.com/office/drawing/2014/main" id="{FD1E68CB-5C4C-F171-4C8C-E170DC420E08}"/>
              </a:ext>
            </a:extLst>
          </p:cNvPr>
          <p:cNvSpPr/>
          <p:nvPr/>
        </p:nvSpPr>
        <p:spPr>
          <a:xfrm>
            <a:off x="1256030" y="727283"/>
            <a:ext cx="9554219" cy="1107996"/>
          </a:xfrm>
          <a:prstGeom prst="rect">
            <a:avLst/>
          </a:prstGeom>
        </p:spPr>
        <p:txBody>
          <a:bodyPr wrap="none">
            <a:spAutoFit/>
          </a:bodyPr>
          <a:lstStyle/>
          <a:p>
            <a:pPr algn="ctr"/>
            <a:r>
              <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TOOLS AND TECH USED</a:t>
            </a:r>
          </a:p>
        </p:txBody>
      </p:sp>
    </p:spTree>
    <p:extLst>
      <p:ext uri="{BB962C8B-B14F-4D97-AF65-F5344CB8AC3E}">
        <p14:creationId xmlns:p14="http://schemas.microsoft.com/office/powerpoint/2010/main" val="21791213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an standing on top of mountain beside cairn stones"/>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12500" b="1250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p:nvSpPr>
          <p:cNvPr id="6" name="Rectangle 5"/>
          <p:cNvSpPr/>
          <p:nvPr/>
        </p:nvSpPr>
        <p:spPr>
          <a:xfrm>
            <a:off x="5940769" y="727283"/>
            <a:ext cx="184731" cy="1107996"/>
          </a:xfrm>
          <a:prstGeom prst="rect">
            <a:avLst/>
          </a:prstGeom>
        </p:spPr>
        <p:txBody>
          <a:bodyPr wrap="none">
            <a:spAutoFit/>
          </a:bodyPr>
          <a:lstStyle/>
          <a:p>
            <a:pPr algn="ctr"/>
            <a:endPar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p:cNvSpPr/>
          <p:nvPr/>
        </p:nvSpPr>
        <p:spPr>
          <a:xfrm>
            <a:off x="3081454" y="-28094"/>
            <a:ext cx="6029092" cy="6586418"/>
          </a:xfrm>
          <a:prstGeom prst="rect">
            <a:avLst/>
          </a:prstGeom>
        </p:spPr>
        <p:txBody>
          <a:bodyPr wrap="square">
            <a:spAutoFit/>
          </a:bodyPr>
          <a:lstStyle/>
          <a:p>
            <a:pPr algn="ctr"/>
            <a:r>
              <a:rPr lang="en-US" sz="2400" b="1" i="0" spc="300" dirty="0">
                <a:solidFill>
                  <a:schemeClr val="bg1"/>
                </a:solidFill>
                <a:effectLst/>
                <a:latin typeface="Raleway" pitchFamily="2" charset="0"/>
              </a:rPr>
              <a:t>Modules and Libraries:</a:t>
            </a:r>
          </a:p>
          <a:p>
            <a:pPr algn="ctr"/>
            <a:endParaRPr lang="en-US" b="1" i="0" spc="300" dirty="0">
              <a:solidFill>
                <a:schemeClr val="bg1"/>
              </a:solidFill>
              <a:effectLst/>
              <a:latin typeface="Raleway" pitchFamily="2" charset="0"/>
            </a:endParaRPr>
          </a:p>
          <a:p>
            <a:pPr marL="171450" indent="-171450">
              <a:buFont typeface="Arial" panose="020B0604020202020204" pitchFamily="34" charset="0"/>
              <a:buChar char="•"/>
            </a:pPr>
            <a:r>
              <a:rPr lang="en-US" sz="1400" b="1" i="0" spc="300" dirty="0" err="1">
                <a:solidFill>
                  <a:schemeClr val="bg1"/>
                </a:solidFill>
                <a:effectLst/>
                <a:latin typeface="Raleway" pitchFamily="2" charset="0"/>
              </a:rPr>
              <a:t>Keras</a:t>
            </a:r>
            <a:r>
              <a:rPr lang="en-US" sz="1400" b="1" i="0" spc="300" dirty="0">
                <a:solidFill>
                  <a:schemeClr val="bg1"/>
                </a:solidFill>
                <a:effectLst/>
                <a:latin typeface="Raleway" pitchFamily="2" charset="0"/>
              </a:rPr>
              <a:t>:</a:t>
            </a:r>
          </a:p>
          <a:p>
            <a:endParaRPr lang="en-US" sz="1200" b="1" i="0" spc="300" dirty="0">
              <a:solidFill>
                <a:schemeClr val="bg1"/>
              </a:solidFill>
              <a:effectLst/>
              <a:latin typeface="Raleway" pitchFamily="2" charset="0"/>
            </a:endParaRPr>
          </a:p>
          <a:p>
            <a:r>
              <a:rPr lang="en-US" sz="1200" b="1" i="0" spc="300" dirty="0">
                <a:solidFill>
                  <a:schemeClr val="bg1"/>
                </a:solidFill>
                <a:effectLst/>
                <a:latin typeface="Raleway" pitchFamily="2" charset="0"/>
              </a:rPr>
              <a:t>Open-source high-level neural networks API simplifying artificial neural network development. Crucial for the project's machine learning aspects.</a:t>
            </a:r>
          </a:p>
          <a:p>
            <a:endParaRPr lang="en-US" sz="1200" b="1" i="0" spc="300" dirty="0">
              <a:solidFill>
                <a:schemeClr val="bg1"/>
              </a:solidFill>
              <a:effectLst/>
              <a:latin typeface="Raleway" pitchFamily="2" charset="0"/>
            </a:endParaRPr>
          </a:p>
          <a:p>
            <a:r>
              <a:rPr lang="en-US" sz="1200" b="1" i="0" spc="300" dirty="0">
                <a:solidFill>
                  <a:schemeClr val="bg1"/>
                </a:solidFill>
                <a:effectLst/>
                <a:latin typeface="Raleway" pitchFamily="2" charset="0"/>
              </a:rPr>
              <a:t>TensorFlow (TF):</a:t>
            </a:r>
          </a:p>
          <a:p>
            <a:endParaRPr lang="en-US" sz="1200" b="1" i="0" spc="300" dirty="0">
              <a:solidFill>
                <a:schemeClr val="bg1"/>
              </a:solidFill>
              <a:effectLst/>
              <a:latin typeface="Raleway" pitchFamily="2" charset="0"/>
            </a:endParaRPr>
          </a:p>
          <a:p>
            <a:r>
              <a:rPr lang="en-US" sz="1200" b="1" i="0" spc="300" dirty="0">
                <a:solidFill>
                  <a:schemeClr val="bg1"/>
                </a:solidFill>
                <a:effectLst/>
                <a:latin typeface="Raleway" pitchFamily="2" charset="0"/>
              </a:rPr>
              <a:t>Open-source machine learning library by Google Brain, serving as the core for implementing and training machine learning models in the project.</a:t>
            </a:r>
          </a:p>
          <a:p>
            <a:endParaRPr lang="en-US" sz="1200" b="1" i="0" spc="300" dirty="0">
              <a:solidFill>
                <a:schemeClr val="bg1"/>
              </a:solidFill>
              <a:effectLst/>
              <a:latin typeface="Raleway" pitchFamily="2" charset="0"/>
            </a:endParaRPr>
          </a:p>
          <a:p>
            <a:pPr marL="171450" indent="-171450">
              <a:buFont typeface="Arial" panose="020B0604020202020204" pitchFamily="34" charset="0"/>
              <a:buChar char="•"/>
            </a:pPr>
            <a:r>
              <a:rPr lang="en-US" sz="1400" b="1" i="0" spc="300" dirty="0">
                <a:solidFill>
                  <a:schemeClr val="bg1"/>
                </a:solidFill>
                <a:effectLst/>
                <a:latin typeface="Raleway" pitchFamily="2" charset="0"/>
              </a:rPr>
              <a:t>NumPy:</a:t>
            </a:r>
          </a:p>
          <a:p>
            <a:endParaRPr lang="en-US" sz="1200" b="1" i="0" spc="300" dirty="0">
              <a:solidFill>
                <a:schemeClr val="bg1"/>
              </a:solidFill>
              <a:effectLst/>
              <a:latin typeface="Raleway" pitchFamily="2" charset="0"/>
            </a:endParaRPr>
          </a:p>
          <a:p>
            <a:r>
              <a:rPr lang="en-US" sz="1200" b="1" i="0" spc="300" dirty="0">
                <a:solidFill>
                  <a:schemeClr val="bg1"/>
                </a:solidFill>
                <a:effectLst/>
                <a:latin typeface="Raleway" pitchFamily="2" charset="0"/>
              </a:rPr>
              <a:t>Powerful library for numerical operations, facilitating efficient handling and manipulation of large, multi-dimensional arrays and matrices in the project.</a:t>
            </a:r>
          </a:p>
          <a:p>
            <a:endParaRPr lang="en-US" sz="1200" b="1" i="0" spc="300" dirty="0">
              <a:solidFill>
                <a:schemeClr val="bg1"/>
              </a:solidFill>
              <a:effectLst/>
              <a:latin typeface="Raleway" pitchFamily="2" charset="0"/>
            </a:endParaRPr>
          </a:p>
          <a:p>
            <a:pPr marL="171450" indent="-171450">
              <a:buFont typeface="Arial" panose="020B0604020202020204" pitchFamily="34" charset="0"/>
              <a:buChar char="•"/>
            </a:pPr>
            <a:r>
              <a:rPr lang="en-US" sz="1400" b="1" i="0" spc="300" dirty="0">
                <a:solidFill>
                  <a:schemeClr val="bg1"/>
                </a:solidFill>
                <a:effectLst/>
                <a:latin typeface="Raleway" pitchFamily="2" charset="0"/>
              </a:rPr>
              <a:t>Pandas:</a:t>
            </a:r>
          </a:p>
          <a:p>
            <a:endParaRPr lang="en-US" sz="1200" b="1" i="0" spc="300" dirty="0">
              <a:solidFill>
                <a:schemeClr val="bg1"/>
              </a:solidFill>
              <a:effectLst/>
              <a:latin typeface="Raleway" pitchFamily="2" charset="0"/>
            </a:endParaRPr>
          </a:p>
          <a:p>
            <a:r>
              <a:rPr lang="en-US" sz="1200" b="1" i="0" spc="300" dirty="0">
                <a:solidFill>
                  <a:schemeClr val="bg1"/>
                </a:solidFill>
                <a:effectLst/>
                <a:latin typeface="Raleway" pitchFamily="2" charset="0"/>
              </a:rPr>
              <a:t>Data manipulation and analysis library offering structures for efficient handling of large datasets. Played a crucial role in preprocessing and organizing the dataset.</a:t>
            </a:r>
          </a:p>
          <a:p>
            <a:endParaRPr lang="en-US" sz="1200" b="1" i="0" spc="300" dirty="0">
              <a:solidFill>
                <a:schemeClr val="bg1"/>
              </a:solidFill>
              <a:effectLst/>
              <a:latin typeface="Raleway" pitchFamily="2" charset="0"/>
            </a:endParaRPr>
          </a:p>
          <a:p>
            <a:pPr marL="171450" indent="-171450">
              <a:buFont typeface="Arial" panose="020B0604020202020204" pitchFamily="34" charset="0"/>
              <a:buChar char="•"/>
            </a:pPr>
            <a:r>
              <a:rPr lang="en-US" sz="1400" b="1" i="0" spc="300" dirty="0" err="1">
                <a:solidFill>
                  <a:schemeClr val="bg1"/>
                </a:solidFill>
                <a:effectLst/>
                <a:latin typeface="Raleway" pitchFamily="2" charset="0"/>
              </a:rPr>
              <a:t>itertools</a:t>
            </a:r>
            <a:r>
              <a:rPr lang="en-US" sz="1400" b="1" i="0" spc="300" dirty="0">
                <a:solidFill>
                  <a:schemeClr val="bg1"/>
                </a:solidFill>
                <a:effectLst/>
                <a:latin typeface="Raleway" pitchFamily="2" charset="0"/>
              </a:rPr>
              <a:t>:</a:t>
            </a:r>
          </a:p>
          <a:p>
            <a:endParaRPr lang="en-US" sz="1200" b="1" i="0" spc="300" dirty="0">
              <a:solidFill>
                <a:schemeClr val="bg1"/>
              </a:solidFill>
              <a:effectLst/>
              <a:latin typeface="Raleway" pitchFamily="2" charset="0"/>
            </a:endParaRPr>
          </a:p>
          <a:p>
            <a:r>
              <a:rPr lang="en-US" sz="1200" b="1" i="0" spc="300" dirty="0">
                <a:solidFill>
                  <a:schemeClr val="bg1"/>
                </a:solidFill>
                <a:effectLst/>
                <a:latin typeface="Raleway" pitchFamily="2" charset="0"/>
              </a:rPr>
              <a:t>Python Standard Library module providing tools for fast, memory-efficient iteration. Likely used for efficient looping within the project.</a:t>
            </a:r>
          </a:p>
        </p:txBody>
      </p:sp>
    </p:spTree>
    <p:extLst>
      <p:ext uri="{BB962C8B-B14F-4D97-AF65-F5344CB8AC3E}">
        <p14:creationId xmlns:p14="http://schemas.microsoft.com/office/powerpoint/2010/main" val="12026859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an standing on top of mountain beside cairn stones"/>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12500" b="1250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p:nvSpPr>
          <p:cNvPr id="6" name="Rectangle 5"/>
          <p:cNvSpPr/>
          <p:nvPr/>
        </p:nvSpPr>
        <p:spPr>
          <a:xfrm>
            <a:off x="5940769" y="727283"/>
            <a:ext cx="184731" cy="1107996"/>
          </a:xfrm>
          <a:prstGeom prst="rect">
            <a:avLst/>
          </a:prstGeom>
        </p:spPr>
        <p:txBody>
          <a:bodyPr wrap="none">
            <a:spAutoFit/>
          </a:bodyPr>
          <a:lstStyle/>
          <a:p>
            <a:pPr algn="ctr"/>
            <a:endPar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p:cNvSpPr/>
          <p:nvPr/>
        </p:nvSpPr>
        <p:spPr>
          <a:xfrm>
            <a:off x="3284654" y="1656576"/>
            <a:ext cx="6029092" cy="5201424"/>
          </a:xfrm>
          <a:prstGeom prst="rect">
            <a:avLst/>
          </a:prstGeom>
        </p:spPr>
        <p:txBody>
          <a:bodyPr wrap="square">
            <a:spAutoFit/>
          </a:bodyPr>
          <a:lstStyle/>
          <a:p>
            <a:pPr marL="285750" indent="-285750">
              <a:buFont typeface="Arial" panose="020B0604020202020204" pitchFamily="34" charset="0"/>
              <a:buChar char="•"/>
            </a:pPr>
            <a:r>
              <a:rPr lang="en-US" sz="1600" b="1" i="0" dirty="0">
                <a:solidFill>
                  <a:srgbClr val="E6EDF3"/>
                </a:solidFill>
                <a:effectLst/>
                <a:latin typeface="Raleway" pitchFamily="2" charset="0"/>
              </a:rPr>
              <a:t>Naive Bayes</a:t>
            </a:r>
          </a:p>
          <a:p>
            <a:r>
              <a:rPr lang="en-US" sz="1400" b="1" i="0" dirty="0">
                <a:solidFill>
                  <a:srgbClr val="E6EDF3"/>
                </a:solidFill>
                <a:effectLst/>
                <a:latin typeface="Raleway" pitchFamily="2" charset="0"/>
              </a:rPr>
              <a:t>Probabilistic algorithm based on Bayes' theorem, ideal for classifying sentiments in social media posts.</a:t>
            </a:r>
          </a:p>
          <a:p>
            <a:endParaRPr lang="en-US" sz="1400" b="1" i="0" dirty="0">
              <a:solidFill>
                <a:srgbClr val="E6EDF3"/>
              </a:solidFill>
              <a:effectLst/>
              <a:latin typeface="Raleway" pitchFamily="2" charset="0"/>
            </a:endParaRPr>
          </a:p>
          <a:p>
            <a:pPr marL="285750" indent="-285750">
              <a:buFont typeface="Arial" panose="020B0604020202020204" pitchFamily="34" charset="0"/>
              <a:buChar char="•"/>
            </a:pPr>
            <a:r>
              <a:rPr lang="en-US" sz="1600" b="1" i="0" dirty="0">
                <a:solidFill>
                  <a:srgbClr val="E6EDF3"/>
                </a:solidFill>
                <a:effectLst/>
                <a:latin typeface="Raleway" pitchFamily="2" charset="0"/>
              </a:rPr>
              <a:t>Decision Tree:</a:t>
            </a:r>
          </a:p>
          <a:p>
            <a:r>
              <a:rPr lang="en-US" sz="1400" b="1" i="0" dirty="0">
                <a:solidFill>
                  <a:srgbClr val="E6EDF3"/>
                </a:solidFill>
                <a:effectLst/>
                <a:latin typeface="Raleway" pitchFamily="2" charset="0"/>
              </a:rPr>
              <a:t>Tree-like model making decisions based on simple rules, effectively classifying tweets to identify depression-related content.</a:t>
            </a:r>
          </a:p>
          <a:p>
            <a:endParaRPr lang="en-US" sz="1400" b="1" i="0" dirty="0">
              <a:solidFill>
                <a:srgbClr val="E6EDF3"/>
              </a:solidFill>
              <a:effectLst/>
              <a:latin typeface="Raleway" pitchFamily="2" charset="0"/>
            </a:endParaRPr>
          </a:p>
          <a:p>
            <a:pPr marL="285750" indent="-285750">
              <a:buFont typeface="Arial" panose="020B0604020202020204" pitchFamily="34" charset="0"/>
              <a:buChar char="•"/>
            </a:pPr>
            <a:r>
              <a:rPr lang="en-US" sz="1600" b="1" i="0" dirty="0">
                <a:solidFill>
                  <a:srgbClr val="E6EDF3"/>
                </a:solidFill>
                <a:effectLst/>
                <a:latin typeface="Raleway" pitchFamily="2" charset="0"/>
              </a:rPr>
              <a:t>Support Vector Machine (SVM):</a:t>
            </a:r>
          </a:p>
          <a:p>
            <a:r>
              <a:rPr lang="en-US" sz="1400" b="1" i="0" dirty="0">
                <a:solidFill>
                  <a:srgbClr val="E6EDF3"/>
                </a:solidFill>
                <a:effectLst/>
                <a:latin typeface="Raleway" pitchFamily="2" charset="0"/>
              </a:rPr>
              <a:t>Powerful model finding optimal hyperplanes, utilized to separate social media data into sentiment classes, aiding depression prediction.</a:t>
            </a:r>
          </a:p>
          <a:p>
            <a:endParaRPr lang="en-US" sz="1400" b="1" i="0" dirty="0">
              <a:solidFill>
                <a:srgbClr val="E6EDF3"/>
              </a:solidFill>
              <a:effectLst/>
              <a:latin typeface="Raleway" pitchFamily="2" charset="0"/>
            </a:endParaRPr>
          </a:p>
          <a:p>
            <a:pPr marL="285750" indent="-285750">
              <a:buFont typeface="Arial" panose="020B0604020202020204" pitchFamily="34" charset="0"/>
              <a:buChar char="•"/>
            </a:pPr>
            <a:r>
              <a:rPr lang="en-US" sz="1600" b="1" i="0" dirty="0">
                <a:solidFill>
                  <a:srgbClr val="E6EDF3"/>
                </a:solidFill>
                <a:effectLst/>
                <a:latin typeface="Raleway" pitchFamily="2" charset="0"/>
              </a:rPr>
              <a:t>K-nearest Neighbors (Neighbors):</a:t>
            </a:r>
          </a:p>
          <a:p>
            <a:r>
              <a:rPr lang="en-US" sz="1400" b="1" i="0" dirty="0">
                <a:solidFill>
                  <a:srgbClr val="E6EDF3"/>
                </a:solidFill>
                <a:effectLst/>
                <a:latin typeface="Raleway" pitchFamily="2" charset="0"/>
              </a:rPr>
              <a:t>Simple instance-based learning algorithm classifying tweets based on their k-nearest neighbors, revealing patterns in depression-related content.</a:t>
            </a:r>
          </a:p>
          <a:p>
            <a:endParaRPr lang="en-US" sz="1400" b="1" i="0" dirty="0">
              <a:solidFill>
                <a:srgbClr val="E6EDF3"/>
              </a:solidFill>
              <a:effectLst/>
              <a:latin typeface="Raleway" pitchFamily="2" charset="0"/>
            </a:endParaRPr>
          </a:p>
          <a:p>
            <a:pPr marL="285750" indent="-285750">
              <a:buFont typeface="Arial" panose="020B0604020202020204" pitchFamily="34" charset="0"/>
              <a:buChar char="•"/>
            </a:pPr>
            <a:r>
              <a:rPr lang="en-US" sz="1600" b="1" i="0" dirty="0">
                <a:solidFill>
                  <a:srgbClr val="E6EDF3"/>
                </a:solidFill>
                <a:effectLst/>
                <a:latin typeface="Raleway" pitchFamily="2" charset="0"/>
              </a:rPr>
              <a:t>Random Forest:</a:t>
            </a:r>
          </a:p>
          <a:p>
            <a:r>
              <a:rPr lang="en-US" sz="1400" b="1" i="0" dirty="0">
                <a:solidFill>
                  <a:srgbClr val="E6EDF3"/>
                </a:solidFill>
                <a:effectLst/>
                <a:latin typeface="Raleway" pitchFamily="2" charset="0"/>
              </a:rPr>
              <a:t>Ensemble method constructing multiple decision trees, enhancing accuracy in predicting sentiments associated with depression in tweets</a:t>
            </a:r>
          </a:p>
          <a:p>
            <a:pPr algn="l"/>
            <a:endParaRPr lang="en-US" sz="1400" b="1" i="0" dirty="0">
              <a:solidFill>
                <a:srgbClr val="E6EDF3"/>
              </a:solidFill>
              <a:effectLst/>
              <a:latin typeface="Raleway" pitchFamily="2" charset="0"/>
            </a:endParaRPr>
          </a:p>
        </p:txBody>
      </p:sp>
      <p:sp>
        <p:nvSpPr>
          <p:cNvPr id="3" name="Rectangle 2">
            <a:extLst>
              <a:ext uri="{FF2B5EF4-FFF2-40B4-BE49-F238E27FC236}">
                <a16:creationId xmlns:a16="http://schemas.microsoft.com/office/drawing/2014/main" id="{FD1E68CB-5C4C-F171-4C8C-E170DC420E08}"/>
              </a:ext>
            </a:extLst>
          </p:cNvPr>
          <p:cNvSpPr/>
          <p:nvPr/>
        </p:nvSpPr>
        <p:spPr>
          <a:xfrm>
            <a:off x="522661" y="359405"/>
            <a:ext cx="11020966" cy="923330"/>
          </a:xfrm>
          <a:prstGeom prst="rect">
            <a:avLst/>
          </a:prstGeom>
        </p:spPr>
        <p:txBody>
          <a:bodyPr wrap="none">
            <a:spAutoFit/>
          </a:bodyPr>
          <a:lstStyle/>
          <a:p>
            <a:pPr algn="ctr"/>
            <a:r>
              <a:rPr lang="en-US"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LIBRARIES/DEPENDENCIES USED</a:t>
            </a:r>
          </a:p>
        </p:txBody>
      </p:sp>
    </p:spTree>
    <p:extLst>
      <p:ext uri="{BB962C8B-B14F-4D97-AF65-F5344CB8AC3E}">
        <p14:creationId xmlns:p14="http://schemas.microsoft.com/office/powerpoint/2010/main" val="32633645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p:nvSpPr>
          <p:cNvPr id="4" name="Rectangle 3"/>
          <p:cNvSpPr/>
          <p:nvPr/>
        </p:nvSpPr>
        <p:spPr>
          <a:xfrm>
            <a:off x="3066416" y="3532924"/>
            <a:ext cx="6059170" cy="1091565"/>
          </a:xfrm>
          <a:prstGeom prst="rect">
            <a:avLst/>
          </a:prstGeom>
        </p:spPr>
        <p:txBody>
          <a:bodyPr wrap="none">
            <a:spAutoFit/>
          </a:bodyPr>
          <a:lstStyle/>
          <a:p>
            <a:pPr algn="ctr"/>
            <a:r>
              <a:rPr lang="en-US"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INTRODUCTION</a:t>
            </a:r>
          </a:p>
        </p:txBody>
      </p:sp>
      <p:pic>
        <p:nvPicPr>
          <p:cNvPr id="7" name="Graphic 6" descr="Lights On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cSld>
  <p:clrMapOvr>
    <a:masterClrMapping/>
  </p:clrMapOvr>
  <p:transition spd="slow" advTm="0"/>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p:cNvSpPr/>
          <p:nvPr/>
        </p:nvSpPr>
        <p:spPr>
          <a:xfrm>
            <a:off x="2947643" y="3389971"/>
            <a:ext cx="6296718"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SOME SAMPLE TWEETS ANALYSIS</a:t>
            </a:r>
          </a:p>
        </p:txBody>
      </p:sp>
      <p:pic>
        <p:nvPicPr>
          <p:cNvPr id="6" name="Graphic 5" descr="Potion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2869452097"/>
      </p:ext>
    </p:extLst>
  </p:cSld>
  <p:clrMapOvr>
    <a:masterClrMapping/>
  </p:clrMapOvr>
  <mc:AlternateContent xmlns:mc="http://schemas.openxmlformats.org/markup-compatibility/2006" xmlns:p14="http://schemas.microsoft.com/office/powerpoint/2010/main">
    <mc:Choice Requires="p14">
      <p:transition spd="slow" p14:dur="225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12500" b="1250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useBgFill="1">
        <p:nvSpPr>
          <p:cNvPr id="8" name="Rectangle 7"/>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9C62002-5CBC-B050-069B-932341055EB0}"/>
              </a:ext>
            </a:extLst>
          </p:cNvPr>
          <p:cNvPicPr>
            <a:picLocks noChangeAspect="1"/>
          </p:cNvPicPr>
          <p:nvPr/>
        </p:nvPicPr>
        <p:blipFill>
          <a:blip r:embed="rId6"/>
          <a:stretch>
            <a:fillRect/>
          </a:stretch>
        </p:blipFill>
        <p:spPr>
          <a:xfrm>
            <a:off x="534309" y="635550"/>
            <a:ext cx="10885531" cy="1619970"/>
          </a:xfrm>
          <a:prstGeom prst="rect">
            <a:avLst/>
          </a:prstGeom>
        </p:spPr>
      </p:pic>
      <p:pic>
        <p:nvPicPr>
          <p:cNvPr id="7" name="Picture 6">
            <a:extLst>
              <a:ext uri="{FF2B5EF4-FFF2-40B4-BE49-F238E27FC236}">
                <a16:creationId xmlns:a16="http://schemas.microsoft.com/office/drawing/2014/main" id="{ACA01F98-6FB9-852B-590E-A67D34450680}"/>
              </a:ext>
            </a:extLst>
          </p:cNvPr>
          <p:cNvPicPr>
            <a:picLocks noChangeAspect="1"/>
          </p:cNvPicPr>
          <p:nvPr/>
        </p:nvPicPr>
        <p:blipFill>
          <a:blip r:embed="rId7"/>
          <a:stretch>
            <a:fillRect/>
          </a:stretch>
        </p:blipFill>
        <p:spPr>
          <a:xfrm>
            <a:off x="534309" y="4602481"/>
            <a:ext cx="10885532" cy="1619969"/>
          </a:xfrm>
          <a:prstGeom prst="rect">
            <a:avLst/>
          </a:prstGeom>
        </p:spPr>
      </p:pic>
      <p:pic>
        <p:nvPicPr>
          <p:cNvPr id="9" name="Picture 8">
            <a:extLst>
              <a:ext uri="{FF2B5EF4-FFF2-40B4-BE49-F238E27FC236}">
                <a16:creationId xmlns:a16="http://schemas.microsoft.com/office/drawing/2014/main" id="{CE82D64B-2F8F-E3DC-1A57-984D63C8C79A}"/>
              </a:ext>
            </a:extLst>
          </p:cNvPr>
          <p:cNvPicPr>
            <a:picLocks noChangeAspect="1"/>
          </p:cNvPicPr>
          <p:nvPr/>
        </p:nvPicPr>
        <p:blipFill>
          <a:blip r:embed="rId8"/>
          <a:stretch>
            <a:fillRect/>
          </a:stretch>
        </p:blipFill>
        <p:spPr>
          <a:xfrm>
            <a:off x="534308" y="2668501"/>
            <a:ext cx="10885533" cy="1619968"/>
          </a:xfrm>
          <a:prstGeom prst="rect">
            <a:avLst/>
          </a:prstGeom>
        </p:spPr>
      </p:pic>
    </p:spTree>
    <p:extLst>
      <p:ext uri="{BB962C8B-B14F-4D97-AF65-F5344CB8AC3E}">
        <p14:creationId xmlns:p14="http://schemas.microsoft.com/office/powerpoint/2010/main" val="446071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p:cNvSpPr/>
          <p:nvPr/>
        </p:nvSpPr>
        <p:spPr>
          <a:xfrm>
            <a:off x="2947643" y="3389971"/>
            <a:ext cx="6296718"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Performance of Different Models</a:t>
            </a:r>
          </a:p>
        </p:txBody>
      </p:sp>
      <p:pic>
        <p:nvPicPr>
          <p:cNvPr id="6" name="Graphic 5" descr="Potion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2403558928"/>
      </p:ext>
    </p:extLst>
  </p:cSld>
  <p:clrMapOvr>
    <a:masterClrMapping/>
  </p:clrMapOvr>
  <mc:AlternateContent xmlns:mc="http://schemas.openxmlformats.org/markup-compatibility/2006" xmlns:p14="http://schemas.microsoft.com/office/powerpoint/2010/main">
    <mc:Choice Requires="p14">
      <p:transition spd="slow" p14:dur="225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12500" b="1250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p:cNvSpPr/>
          <p:nvPr/>
        </p:nvSpPr>
        <p:spPr>
          <a:xfrm>
            <a:off x="6003635" y="1834088"/>
            <a:ext cx="184731" cy="110799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6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10" name="Rectangle 9"/>
          <p:cNvSpPr/>
          <p:nvPr/>
        </p:nvSpPr>
        <p:spPr>
          <a:xfrm>
            <a:off x="3153536" y="3177125"/>
            <a:ext cx="6029092"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a:t>
            </a:r>
          </a:p>
        </p:txBody>
      </p:sp>
      <p:sp useBgFill="1">
        <p:nvSpPr>
          <p:cNvPr id="8" name="Rectangle 7"/>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utoShape 2">
            <a:extLst>
              <a:ext uri="{FF2B5EF4-FFF2-40B4-BE49-F238E27FC236}">
                <a16:creationId xmlns:a16="http://schemas.microsoft.com/office/drawing/2014/main" id="{1F00D5D1-8C88-5693-0598-B077FF1E38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5317EF59-47CA-9C8C-AAC0-6907F5B0427F}"/>
              </a:ext>
            </a:extLst>
          </p:cNvPr>
          <p:cNvPicPr>
            <a:picLocks noChangeAspect="1"/>
          </p:cNvPicPr>
          <p:nvPr/>
        </p:nvPicPr>
        <p:blipFill>
          <a:blip r:embed="rId6"/>
          <a:stretch>
            <a:fillRect/>
          </a:stretch>
        </p:blipFill>
        <p:spPr>
          <a:xfrm>
            <a:off x="338656" y="1503680"/>
            <a:ext cx="11514687" cy="4094479"/>
          </a:xfrm>
          <a:prstGeom prst="rect">
            <a:avLst/>
          </a:prstGeom>
        </p:spPr>
      </p:pic>
    </p:spTree>
    <p:extLst>
      <p:ext uri="{BB962C8B-B14F-4D97-AF65-F5344CB8AC3E}">
        <p14:creationId xmlns:p14="http://schemas.microsoft.com/office/powerpoint/2010/main" val="30952840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p:cNvSpPr/>
          <p:nvPr/>
        </p:nvSpPr>
        <p:spPr>
          <a:xfrm>
            <a:off x="2947643" y="3389971"/>
            <a:ext cx="6296718" cy="11988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72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OUTCOME OF</a:t>
            </a:r>
          </a:p>
        </p:txBody>
      </p:sp>
      <p:sp>
        <p:nvSpPr>
          <p:cNvPr id="5" name="Rectangle 4"/>
          <p:cNvSpPr/>
          <p:nvPr/>
        </p:nvSpPr>
        <p:spPr>
          <a:xfrm>
            <a:off x="2947643" y="4437112"/>
            <a:ext cx="6296718" cy="11988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72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PROJECT</a:t>
            </a:r>
          </a:p>
        </p:txBody>
      </p:sp>
      <p:pic>
        <p:nvPicPr>
          <p:cNvPr id="7" name="Graphic 6" descr="Gears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cSld>
  <p:clrMapOvr>
    <a:masterClrMapping/>
  </p:clrMapOvr>
  <p:transition spd="slow" advTm="0"/>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832" b="7832"/>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US"/>
          </a:p>
        </p:txBody>
      </p:sp>
      <p:sp useBgFill="1">
        <p:nvSpPr>
          <p:cNvPr id="24" name="Graphic 22"/>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US"/>
          </a:p>
        </p:txBody>
      </p:sp>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p:cNvSpPr/>
          <p:nvPr/>
        </p:nvSpPr>
        <p:spPr>
          <a:xfrm>
            <a:off x="3081454" y="3481925"/>
            <a:ext cx="6029092" cy="3046095"/>
          </a:xfrm>
          <a:prstGeom prst="rect">
            <a:avLst/>
          </a:prstGeom>
        </p:spPr>
        <p:txBody>
          <a:bodyPr wrap="square">
            <a:spAutoFit/>
          </a:bodyPr>
          <a:lstStyle/>
          <a:p>
            <a:pPr algn="ctr"/>
            <a:r>
              <a:rPr lang="en-US" sz="1200" b="1" spc="300">
                <a:solidFill>
                  <a:schemeClr val="bg1"/>
                </a:solidFill>
                <a:latin typeface="Raleway" panose="020B0503030101060003" pitchFamily="34" charset="77"/>
                <a:sym typeface="+mn-ea"/>
              </a:rPr>
              <a:t>Summary in Points:</a:t>
            </a:r>
            <a:endParaRPr lang="en-US" sz="1200" b="1" spc="300">
              <a:solidFill>
                <a:schemeClr val="bg1"/>
              </a:solidFill>
              <a:latin typeface="Raleway" panose="020B0503030101060003" pitchFamily="34" charset="77"/>
            </a:endParaRPr>
          </a:p>
          <a:p>
            <a:pPr algn="ctr"/>
            <a:endParaRPr lang="en-US" sz="1200" b="1" spc="300">
              <a:solidFill>
                <a:schemeClr val="bg1"/>
              </a:solidFill>
              <a:latin typeface="Raleway" panose="020B0503030101060003" pitchFamily="34" charset="77"/>
            </a:endParaRPr>
          </a:p>
          <a:p>
            <a:pPr algn="ctr"/>
            <a:r>
              <a:rPr lang="en-US" sz="1200" b="1" spc="300">
                <a:solidFill>
                  <a:schemeClr val="bg1"/>
                </a:solidFill>
                <a:latin typeface="Raleway" panose="020B0503030101060003" pitchFamily="34" charset="77"/>
                <a:sym typeface="+mn-ea"/>
              </a:rPr>
              <a:t>1. Positive Result: Indicates the person is unlikely to have depression or anxiety.</a:t>
            </a:r>
            <a:endParaRPr lang="en-US" sz="1200" b="1" spc="300">
              <a:solidFill>
                <a:schemeClr val="bg1"/>
              </a:solidFill>
              <a:latin typeface="Raleway" panose="020B0503030101060003" pitchFamily="34" charset="77"/>
            </a:endParaRPr>
          </a:p>
          <a:p>
            <a:pPr algn="ctr"/>
            <a:endParaRPr lang="en-US" sz="1200" b="1" spc="300">
              <a:solidFill>
                <a:schemeClr val="bg1"/>
              </a:solidFill>
              <a:latin typeface="Raleway" panose="020B0503030101060003" pitchFamily="34" charset="77"/>
            </a:endParaRPr>
          </a:p>
          <a:p>
            <a:pPr algn="ctr"/>
            <a:r>
              <a:rPr lang="en-US" sz="1200" b="1" spc="300">
                <a:solidFill>
                  <a:schemeClr val="bg1"/>
                </a:solidFill>
                <a:latin typeface="Raleway" panose="020B0503030101060003" pitchFamily="34" charset="77"/>
                <a:sym typeface="+mn-ea"/>
              </a:rPr>
              <a:t>2. Neutral Result: Suggests a middle ground where the user may or may not have depression, showing some depression-like symptoms.</a:t>
            </a:r>
            <a:endParaRPr lang="en-US" sz="1200" b="1" spc="300">
              <a:solidFill>
                <a:schemeClr val="bg1"/>
              </a:solidFill>
              <a:latin typeface="Raleway" panose="020B0503030101060003" pitchFamily="34" charset="77"/>
            </a:endParaRPr>
          </a:p>
          <a:p>
            <a:pPr algn="ctr"/>
            <a:endParaRPr lang="en-US" sz="1200" b="1" spc="300">
              <a:solidFill>
                <a:schemeClr val="bg1"/>
              </a:solidFill>
              <a:latin typeface="Raleway" panose="020B0503030101060003" pitchFamily="34" charset="77"/>
            </a:endParaRPr>
          </a:p>
          <a:p>
            <a:pPr algn="ctr"/>
            <a:r>
              <a:rPr lang="en-US" sz="1200" b="1" spc="300">
                <a:solidFill>
                  <a:schemeClr val="bg1"/>
                </a:solidFill>
                <a:latin typeface="Raleway" panose="020B0503030101060003" pitchFamily="34" charset="77"/>
                <a:sym typeface="+mn-ea"/>
              </a:rPr>
              <a:t>3. Negative Result: Indicates the lowest level, where depression and anxiety symptoms are detected in the user's tweets.</a:t>
            </a:r>
            <a:endParaRPr lang="en-US" sz="1200" b="1" spc="300">
              <a:solidFill>
                <a:schemeClr val="bg1"/>
              </a:solidFill>
              <a:latin typeface="Raleway" panose="020B0503030101060003" pitchFamily="34" charset="77"/>
            </a:endParaRPr>
          </a:p>
          <a:p>
            <a:pPr algn="ctr"/>
            <a:endParaRPr lang="en-US" sz="1200" b="1" spc="300">
              <a:solidFill>
                <a:schemeClr val="bg1"/>
              </a:solidFill>
              <a:latin typeface="Raleway" panose="020B0503030101060003" pitchFamily="34" charset="77"/>
            </a:endParaRPr>
          </a:p>
          <a:p>
            <a:pPr algn="ctr"/>
            <a:r>
              <a:rPr lang="en-US" sz="1200" b="1" spc="300">
                <a:solidFill>
                  <a:schemeClr val="bg1"/>
                </a:solidFill>
                <a:latin typeface="Raleway" panose="020B0503030101060003" pitchFamily="34" charset="77"/>
                <a:sym typeface="+mn-ea"/>
              </a:rPr>
              <a:t>4. Negativity Level: The number of negative words used in the tweets correlates with the intensity of negative emotions expressed.</a:t>
            </a:r>
            <a:endParaRPr kumimoji="0" lang="en-US"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p:cNvSpPr/>
          <p:nvPr/>
        </p:nvSpPr>
        <p:spPr>
          <a:xfrm>
            <a:off x="1423093" y="2079415"/>
            <a:ext cx="5325745" cy="1106805"/>
          </a:xfrm>
          <a:prstGeom prst="rect">
            <a:avLst/>
          </a:prstGeom>
        </p:spPr>
        <p:txBody>
          <a:bodyPr wrap="none">
            <a:spAutoFit/>
          </a:bodyPr>
          <a:lstStyle/>
          <a:p>
            <a:pPr algn="ctr"/>
            <a:r>
              <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sym typeface="+mn-ea"/>
              </a:rPr>
              <a:t>OUTCOME OF</a:t>
            </a:r>
            <a:endParaRPr kumimoji="0" lang="en-US" sz="66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12" name="Rectangle 11"/>
          <p:cNvSpPr/>
          <p:nvPr/>
        </p:nvSpPr>
        <p:spPr>
          <a:xfrm>
            <a:off x="7163776" y="2079415"/>
            <a:ext cx="3444240" cy="110680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66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PROJECT</a:t>
            </a:r>
          </a:p>
        </p:txBody>
      </p:sp>
      <p:pic>
        <p:nvPicPr>
          <p:cNvPr id="13" name="Graphic 12" descr="Gears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3277" y="518181"/>
            <a:ext cx="1765962" cy="1765962"/>
          </a:xfrm>
          <a:prstGeom prst="rect">
            <a:avLst/>
          </a:prstGeom>
          <a:effectLst>
            <a:outerShdw blurRad="177800" sx="102000" sy="102000" algn="ctr"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p:cNvSpPr/>
          <p:nvPr/>
        </p:nvSpPr>
        <p:spPr>
          <a:xfrm>
            <a:off x="2947643" y="3389971"/>
            <a:ext cx="6296718" cy="19380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60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CHALLENGES AND CONCERNS</a:t>
            </a:r>
          </a:p>
        </p:txBody>
      </p:sp>
      <p:pic>
        <p:nvPicPr>
          <p:cNvPr id="6" name="Graphic 5" descr="Potion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25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7832" b="7832"/>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p:nvSpPr>
          <p:cNvPr id="6" name="Rectangle 5"/>
          <p:cNvSpPr/>
          <p:nvPr/>
        </p:nvSpPr>
        <p:spPr>
          <a:xfrm>
            <a:off x="1128140" y="1834088"/>
            <a:ext cx="9935732" cy="923330"/>
          </a:xfrm>
          <a:prstGeom prst="rect">
            <a:avLst/>
          </a:prstGeom>
        </p:spPr>
        <p:txBody>
          <a:bodyPr wrap="none">
            <a:spAutoFit/>
          </a:bodyPr>
          <a:lstStyle/>
          <a:p>
            <a:pPr algn="ctr"/>
            <a:r>
              <a:rPr lang="en-US"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CHALLENGES AND CONCERNS</a:t>
            </a:r>
          </a:p>
        </p:txBody>
      </p:sp>
      <p:sp>
        <p:nvSpPr>
          <p:cNvPr id="10" name="Rectangle 9"/>
          <p:cNvSpPr/>
          <p:nvPr/>
        </p:nvSpPr>
        <p:spPr>
          <a:xfrm>
            <a:off x="3199472" y="2850970"/>
            <a:ext cx="6029092" cy="3754874"/>
          </a:xfrm>
          <a:prstGeom prst="rect">
            <a:avLst/>
          </a:prstGeom>
        </p:spPr>
        <p:txBody>
          <a:bodyPr wrap="square">
            <a:spAutoFit/>
          </a:bodyPr>
          <a:lstStyle/>
          <a:p>
            <a:pPr algn="ctr"/>
            <a:r>
              <a:rPr lang="en-US" sz="1400" b="1" spc="300" dirty="0">
                <a:solidFill>
                  <a:schemeClr val="bg1"/>
                </a:solidFill>
                <a:latin typeface="Raleway" panose="020B0503030101060003" pitchFamily="34" charset="77"/>
              </a:rPr>
              <a:t>1. User Consent: Obtaining user consent for data usage.</a:t>
            </a:r>
          </a:p>
          <a:p>
            <a:pPr algn="ctr"/>
            <a:endParaRPr lang="en-US" sz="1400" b="1" spc="300" dirty="0">
              <a:solidFill>
                <a:schemeClr val="bg1"/>
              </a:solidFill>
              <a:latin typeface="Raleway" panose="020B0503030101060003" pitchFamily="34" charset="77"/>
            </a:endParaRPr>
          </a:p>
          <a:p>
            <a:pPr algn="ctr"/>
            <a:r>
              <a:rPr lang="en-US" sz="1400" b="1" spc="300" dirty="0">
                <a:solidFill>
                  <a:schemeClr val="bg1"/>
                </a:solidFill>
                <a:latin typeface="Raleway" panose="020B0503030101060003" pitchFamily="34" charset="77"/>
              </a:rPr>
              <a:t>2.Regulatory Compliance: Complying with data privacy regulations.</a:t>
            </a:r>
          </a:p>
          <a:p>
            <a:pPr algn="ctr"/>
            <a:endParaRPr lang="en-US" sz="1400" b="1" spc="300" dirty="0">
              <a:solidFill>
                <a:schemeClr val="bg1"/>
              </a:solidFill>
              <a:latin typeface="Raleway" panose="020B0503030101060003" pitchFamily="34" charset="77"/>
            </a:endParaRPr>
          </a:p>
          <a:p>
            <a:pPr algn="ctr"/>
            <a:r>
              <a:rPr lang="en-US" sz="1400" b="1" spc="300" dirty="0">
                <a:solidFill>
                  <a:schemeClr val="bg1"/>
                </a:solidFill>
                <a:latin typeface="Raleway" panose="020B0503030101060003" pitchFamily="34" charset="77"/>
              </a:rPr>
              <a:t>3. Data Privacy: Protecting user privacy in data collection.</a:t>
            </a:r>
          </a:p>
          <a:p>
            <a:pPr algn="ctr"/>
            <a:endParaRPr lang="en-US" sz="1400" b="1" spc="300" dirty="0">
              <a:solidFill>
                <a:schemeClr val="bg1"/>
              </a:solidFill>
              <a:latin typeface="Raleway" panose="020B0503030101060003" pitchFamily="34" charset="77"/>
            </a:endParaRPr>
          </a:p>
          <a:p>
            <a:pPr algn="ctr"/>
            <a:r>
              <a:rPr lang="en-US" sz="1400" b="1" spc="300" dirty="0">
                <a:solidFill>
                  <a:schemeClr val="bg1"/>
                </a:solidFill>
                <a:latin typeface="Raleway" panose="020B0503030101060003" pitchFamily="34" charset="77"/>
              </a:rPr>
              <a:t>4. Data Bias: Potential bias in social media data.</a:t>
            </a:r>
          </a:p>
          <a:p>
            <a:pPr algn="ctr"/>
            <a:endParaRPr lang="en-US" sz="1400" b="1" spc="300" dirty="0">
              <a:solidFill>
                <a:schemeClr val="bg1"/>
              </a:solidFill>
              <a:latin typeface="Raleway" panose="020B0503030101060003" pitchFamily="34" charset="77"/>
            </a:endParaRPr>
          </a:p>
          <a:p>
            <a:pPr algn="ctr"/>
            <a:r>
              <a:rPr lang="en-US" sz="1400" b="1" spc="300" dirty="0">
                <a:solidFill>
                  <a:schemeClr val="bg1"/>
                </a:solidFill>
                <a:latin typeface="Raleway" panose="020B0503030101060003" pitchFamily="34" charset="77"/>
              </a:rPr>
              <a:t>5. Inaccurate Reporting: Users may not truthfully represent their mental state.</a:t>
            </a:r>
          </a:p>
          <a:p>
            <a:pPr algn="ctr"/>
            <a:endParaRPr lang="en-US" sz="1400" b="1" spc="300" dirty="0">
              <a:solidFill>
                <a:schemeClr val="bg1"/>
              </a:solidFill>
              <a:latin typeface="Raleway" panose="020B0503030101060003" pitchFamily="34" charset="77"/>
            </a:endParaRPr>
          </a:p>
          <a:p>
            <a:pPr algn="ctr"/>
            <a:r>
              <a:rPr lang="en-US" sz="1400" b="1" spc="300" dirty="0">
                <a:solidFill>
                  <a:schemeClr val="bg1"/>
                </a:solidFill>
                <a:latin typeface="Raleway" panose="020B0503030101060003" pitchFamily="34" charset="77"/>
              </a:rPr>
              <a:t>6. Use of </a:t>
            </a:r>
            <a:r>
              <a:rPr lang="en-US" sz="1400" b="1" spc="300" dirty="0" err="1">
                <a:solidFill>
                  <a:schemeClr val="bg1"/>
                </a:solidFill>
                <a:latin typeface="Raleway" panose="020B0503030101060003" pitchFamily="34" charset="77"/>
              </a:rPr>
              <a:t>stopwords</a:t>
            </a:r>
            <a:r>
              <a:rPr lang="en-US" sz="1400" b="1" spc="300" dirty="0">
                <a:solidFill>
                  <a:schemeClr val="bg1"/>
                </a:solidFill>
                <a:latin typeface="Raleway" panose="020B0503030101060003" pitchFamily="34" charset="77"/>
              </a:rPr>
              <a:t> to increase accuracy of model.</a:t>
            </a:r>
          </a:p>
        </p:txBody>
      </p:sp>
      <p:pic>
        <p:nvPicPr>
          <p:cNvPr id="11" name="Graphic 10" descr="Potion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1783" y="234176"/>
            <a:ext cx="1728434" cy="1728434"/>
          </a:xfrm>
          <a:prstGeom prst="rect">
            <a:avLst/>
          </a:prstGeom>
          <a:effectLst>
            <a:outerShdw blurRad="177800" sx="102000" sy="102000" algn="ctr" rotWithShape="0">
              <a:prstClr val="black">
                <a:alpha val="40000"/>
              </a:prstClr>
            </a:outerShdw>
          </a:effectLst>
        </p:spPr>
      </p:pic>
      <p:sp useBgFill="1">
        <p:nvSpPr>
          <p:cNvPr id="28" name="Oval 27"/>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Oval 29"/>
          <p:cNvSpPr/>
          <p:nvPr/>
        </p:nvSpPr>
        <p:spPr>
          <a:xfrm>
            <a:off x="10548665" y="653875"/>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Oval 30"/>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1.875E-6 -3.7037E-7 L -1.875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12500" b="1250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pic>
        <p:nvPicPr>
          <p:cNvPr id="5" name="Graphic 4" descr="Bar graph with upward trend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8605" y="399586"/>
            <a:ext cx="1434790" cy="1434790"/>
          </a:xfrm>
          <a:prstGeom prst="rect">
            <a:avLst/>
          </a:prstGeom>
          <a:effectLst>
            <a:outerShdw blurRad="177800" sx="102000" sy="102000" algn="ctr" rotWithShape="0">
              <a:prstClr val="black">
                <a:alpha val="40000"/>
              </a:prstClr>
            </a:outerShdw>
          </a:effectLst>
        </p:spPr>
      </p:pic>
      <p:sp>
        <p:nvSpPr>
          <p:cNvPr id="6" name="Rectangle 5"/>
          <p:cNvSpPr/>
          <p:nvPr/>
        </p:nvSpPr>
        <p:spPr>
          <a:xfrm>
            <a:off x="2218691" y="1834088"/>
            <a:ext cx="7754620" cy="110680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LITERATURE SURVEY</a:t>
            </a:r>
          </a:p>
        </p:txBody>
      </p:sp>
      <p:sp>
        <p:nvSpPr>
          <p:cNvPr id="10" name="Rectangle 9"/>
          <p:cNvSpPr/>
          <p:nvPr/>
        </p:nvSpPr>
        <p:spPr>
          <a:xfrm>
            <a:off x="3081454" y="3481925"/>
            <a:ext cx="6029092" cy="304609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prstClr val="white"/>
                </a:solidFill>
                <a:effectLst/>
                <a:uLnTx/>
                <a:uFillTx/>
                <a:latin typeface="Raleway" panose="020B0503030101060003" pitchFamily="34" charset="77"/>
                <a:ea typeface="+mn-ea"/>
                <a:cs typeface="+mn-cs"/>
              </a:rPr>
              <a:t>A literature survey on the classification of depression using text mining involves exploring research papers and studies related to the application of text mining and natural language processing (NLP) techniques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prstClr val="white"/>
                </a:solidFill>
                <a:effectLst/>
                <a:uLnTx/>
                <a:uFillTx/>
                <a:latin typeface="Raleway" panose="020B0503030101060003" pitchFamily="34" charset="77"/>
                <a:ea typeface="+mn-ea"/>
                <a:cs typeface="+mn-cs"/>
              </a:rPr>
              <a:t>"Natural Language Processing in Mental Health Applications Using Social Media" (2019)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prstClr val="white"/>
                </a:solidFill>
                <a:effectLst/>
                <a:uLnTx/>
                <a:uFillTx/>
                <a:latin typeface="Raleway" panose="020B0503030101060003" pitchFamily="34" charset="77"/>
                <a:ea typeface="+mn-ea"/>
                <a:cs typeface="+mn-cs"/>
              </a:rPr>
              <a:t>"Text Mining for the Analysis of Depression: A Review" (2014) by Al-Maskari et al.</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prstClr val="white"/>
                </a:solidFill>
                <a:effectLst/>
                <a:uLnTx/>
                <a:uFillTx/>
                <a:latin typeface="Raleway" panose="020B0503030101060003" pitchFamily="34" charset="77"/>
                <a:ea typeface="+mn-ea"/>
                <a:cs typeface="+mn-cs"/>
              </a:rPr>
              <a:t>"Mining Twitter Data for Suicide Prevention" (2018) by Burnap et al.</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prstClr val="white"/>
                </a:solidFill>
                <a:effectLst/>
                <a:uLnTx/>
                <a:uFillTx/>
                <a:latin typeface="Raleway" panose="020B0503030101060003" pitchFamily="34" charset="77"/>
                <a:ea typeface="+mn-ea"/>
                <a:cs typeface="+mn-cs"/>
              </a:rPr>
              <a:t>"Depression Detection from Social Media: A Comparative Study" (2019) by Xue et al.</a:t>
            </a:r>
          </a:p>
        </p:txBody>
      </p:sp>
      <p:sp useBgFill="1">
        <p:nvSpPr>
          <p:cNvPr id="8" name="Rectangle 7"/>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3451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7832" b="7832"/>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p:nvSpPr>
          <p:cNvPr id="6" name="Rectangle 5"/>
          <p:cNvSpPr/>
          <p:nvPr/>
        </p:nvSpPr>
        <p:spPr>
          <a:xfrm>
            <a:off x="662471" y="1834088"/>
            <a:ext cx="10867078" cy="1107996"/>
          </a:xfrm>
          <a:prstGeom prst="rect">
            <a:avLst/>
          </a:prstGeom>
        </p:spPr>
        <p:txBody>
          <a:bodyPr wrap="none">
            <a:spAutoFit/>
          </a:bodyPr>
          <a:lstStyle/>
          <a:p>
            <a:pPr algn="ctr"/>
            <a:r>
              <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SCOPE FOR FUTURE WORK</a:t>
            </a:r>
          </a:p>
        </p:txBody>
      </p:sp>
      <p:sp>
        <p:nvSpPr>
          <p:cNvPr id="10" name="Rectangle 9"/>
          <p:cNvSpPr/>
          <p:nvPr/>
        </p:nvSpPr>
        <p:spPr>
          <a:xfrm>
            <a:off x="3081454" y="3481925"/>
            <a:ext cx="6029092" cy="3170099"/>
          </a:xfrm>
          <a:prstGeom prst="rect">
            <a:avLst/>
          </a:prstGeom>
        </p:spPr>
        <p:txBody>
          <a:bodyPr wrap="square">
            <a:spAutoFit/>
          </a:bodyPr>
          <a:lstStyle/>
          <a:p>
            <a:pPr algn="ctr">
              <a:buFont typeface="Arial" panose="020B0604020202020204" pitchFamily="34" charset="0"/>
              <a:buChar char="•"/>
            </a:pPr>
            <a:r>
              <a:rPr lang="en-US" sz="2000" b="1" i="0" dirty="0">
                <a:solidFill>
                  <a:srgbClr val="E6EDF3"/>
                </a:solidFill>
                <a:effectLst/>
                <a:latin typeface="Raleway" pitchFamily="2" charset="0"/>
              </a:rPr>
              <a:t>Use Contextual Semantic segmentation</a:t>
            </a:r>
          </a:p>
          <a:p>
            <a:pPr algn="ctr"/>
            <a:endParaRPr lang="en-US" sz="2000" b="1" i="0" dirty="0">
              <a:solidFill>
                <a:srgbClr val="E6EDF3"/>
              </a:solidFill>
              <a:effectLst/>
              <a:latin typeface="Raleway" pitchFamily="2" charset="0"/>
            </a:endParaRPr>
          </a:p>
          <a:p>
            <a:pPr algn="ctr">
              <a:buFont typeface="Arial" panose="020B0604020202020204" pitchFamily="34" charset="0"/>
              <a:buChar char="•"/>
            </a:pPr>
            <a:r>
              <a:rPr lang="en-US" sz="2000" b="1" i="0" dirty="0">
                <a:solidFill>
                  <a:srgbClr val="E6EDF3"/>
                </a:solidFill>
                <a:effectLst/>
                <a:latin typeface="Raleway" pitchFamily="2" charset="0"/>
              </a:rPr>
              <a:t>Use </a:t>
            </a:r>
            <a:r>
              <a:rPr lang="en-US" sz="2000" b="1" i="0" dirty="0" err="1">
                <a:solidFill>
                  <a:srgbClr val="E6EDF3"/>
                </a:solidFill>
                <a:effectLst/>
                <a:latin typeface="Raleway" pitchFamily="2" charset="0"/>
              </a:rPr>
              <a:t>Stopwords</a:t>
            </a:r>
            <a:r>
              <a:rPr lang="en-US" sz="2000" b="1" i="0" dirty="0">
                <a:solidFill>
                  <a:srgbClr val="E6EDF3"/>
                </a:solidFill>
                <a:effectLst/>
                <a:latin typeface="Raleway" pitchFamily="2" charset="0"/>
              </a:rPr>
              <a:t> to increase accuracy of model</a:t>
            </a:r>
          </a:p>
          <a:p>
            <a:pPr algn="ctr"/>
            <a:endParaRPr lang="en-US" sz="2000" b="1" i="0" dirty="0">
              <a:solidFill>
                <a:srgbClr val="E6EDF3"/>
              </a:solidFill>
              <a:effectLst/>
              <a:latin typeface="Raleway" pitchFamily="2" charset="0"/>
            </a:endParaRPr>
          </a:p>
          <a:p>
            <a:pPr algn="ctr">
              <a:buFont typeface="Arial" panose="020B0604020202020204" pitchFamily="34" charset="0"/>
              <a:buChar char="•"/>
            </a:pPr>
            <a:r>
              <a:rPr lang="en-US" sz="2000" b="1" i="0" dirty="0">
                <a:solidFill>
                  <a:srgbClr val="E6EDF3"/>
                </a:solidFill>
                <a:effectLst/>
                <a:latin typeface="Raleway" pitchFamily="2" charset="0"/>
              </a:rPr>
              <a:t>Eliminating features with extremely low frequency</a:t>
            </a:r>
          </a:p>
          <a:p>
            <a:pPr algn="ctr"/>
            <a:endParaRPr lang="en-US" sz="2000" b="1" i="0" dirty="0">
              <a:solidFill>
                <a:srgbClr val="E6EDF3"/>
              </a:solidFill>
              <a:effectLst/>
              <a:latin typeface="Raleway" pitchFamily="2" charset="0"/>
            </a:endParaRPr>
          </a:p>
          <a:p>
            <a:pPr algn="ctr">
              <a:buFont typeface="Arial" panose="020B0604020202020204" pitchFamily="34" charset="0"/>
              <a:buChar char="•"/>
            </a:pPr>
            <a:r>
              <a:rPr lang="en-US" sz="2000" b="1" i="0" dirty="0">
                <a:solidFill>
                  <a:srgbClr val="E6EDF3"/>
                </a:solidFill>
                <a:effectLst/>
                <a:latin typeface="Raleway" pitchFamily="2" charset="0"/>
              </a:rPr>
              <a:t>Use Complex Features: n-grams and part of speech tags</a:t>
            </a:r>
          </a:p>
          <a:p>
            <a:pPr algn="ctr"/>
            <a:endParaRPr lang="en-US" sz="2000" b="1" spc="300" dirty="0">
              <a:solidFill>
                <a:schemeClr val="bg1"/>
              </a:solidFill>
              <a:latin typeface="Raleway" panose="020B0503030101060003" pitchFamily="34" charset="77"/>
            </a:endParaRPr>
          </a:p>
        </p:txBody>
      </p:sp>
      <p:pic>
        <p:nvPicPr>
          <p:cNvPr id="11" name="Graphic 10" descr="Potion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4023" y="-26105"/>
            <a:ext cx="1728434" cy="1728434"/>
          </a:xfrm>
          <a:prstGeom prst="rect">
            <a:avLst/>
          </a:prstGeom>
          <a:effectLst>
            <a:outerShdw blurRad="177800" sx="102000" sy="102000" algn="ctr" rotWithShape="0">
              <a:prstClr val="black">
                <a:alpha val="40000"/>
              </a:prstClr>
            </a:outerShdw>
          </a:effectLst>
        </p:spPr>
      </p:pic>
      <p:sp useBgFill="1">
        <p:nvSpPr>
          <p:cNvPr id="28" name="Oval 27"/>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Oval 29"/>
          <p:cNvSpPr/>
          <p:nvPr/>
        </p:nvSpPr>
        <p:spPr>
          <a:xfrm>
            <a:off x="11014342" y="1043648"/>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Oval 30"/>
          <p:cNvSpPr/>
          <p:nvPr/>
        </p:nvSpPr>
        <p:spPr>
          <a:xfrm>
            <a:off x="9801357" y="299796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2.91667E-6 -3.33333E-6 L -2.916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4.16667E-7 -2.96296E-6 L 4.16667E-7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8" grpId="1" bldLvl="0" animBg="1"/>
      <p:bldP spid="30" grpId="0" bldLvl="0" animBg="1"/>
      <p:bldP spid="30" grpId="1" bldLvl="0" animBg="1"/>
      <p:bldP spid="31" grpId="0" bldLvl="0" animBg="1"/>
      <p:bldP spid="31"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person on top of mountain during daytime"/>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897" b="7897"/>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useBgFill="1">
        <p:nvSpPr>
          <p:cNvPr id="21" name="Rounded Rectangle 20"/>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ounded Rectangle 21"/>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ounded Rectangle 22"/>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ounded Rectangle 23"/>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117957" y="3303024"/>
            <a:ext cx="6029092" cy="3415030"/>
          </a:xfrm>
          <a:prstGeom prst="rect">
            <a:avLst/>
          </a:prstGeom>
        </p:spPr>
        <p:txBody>
          <a:bodyPr wrap="square">
            <a:spAutoFit/>
          </a:bodyPr>
          <a:lstStyle/>
          <a:p>
            <a:pPr algn="ctr"/>
            <a:r>
              <a:rPr lang="en-US" sz="1200" b="1" spc="300" dirty="0">
                <a:solidFill>
                  <a:schemeClr val="bg1"/>
                </a:solidFill>
                <a:latin typeface="Raleway" panose="020B0503030101060003" pitchFamily="34" charset="77"/>
              </a:rPr>
              <a:t>Summary:</a:t>
            </a:r>
          </a:p>
          <a:p>
            <a:pPr algn="ctr"/>
            <a:endParaRPr lang="en-US" sz="1200" b="1" spc="300" dirty="0">
              <a:solidFill>
                <a:schemeClr val="bg1"/>
              </a:solidFill>
              <a:latin typeface="Raleway" panose="020B0503030101060003" pitchFamily="34" charset="77"/>
            </a:endParaRPr>
          </a:p>
          <a:p>
            <a:pPr algn="ctr"/>
            <a:r>
              <a:rPr lang="en-US" sz="1200" b="1" spc="300" dirty="0">
                <a:solidFill>
                  <a:schemeClr val="bg1"/>
                </a:solidFill>
                <a:latin typeface="Raleway" panose="020B0503030101060003" pitchFamily="34" charset="77"/>
              </a:rPr>
              <a:t>1. Mental illness, particularly depression, is a prevalent global issue, prompting a desire to provide assistance and support.</a:t>
            </a:r>
          </a:p>
          <a:p>
            <a:pPr algn="ctr"/>
            <a:endParaRPr lang="en-US" sz="1200" b="1" spc="300" dirty="0">
              <a:solidFill>
                <a:schemeClr val="bg1"/>
              </a:solidFill>
              <a:latin typeface="Raleway" panose="020B0503030101060003" pitchFamily="34" charset="77"/>
            </a:endParaRPr>
          </a:p>
          <a:p>
            <a:pPr algn="ctr"/>
            <a:r>
              <a:rPr lang="en-US" sz="1200" b="1" spc="300" dirty="0">
                <a:solidFill>
                  <a:schemeClr val="bg1"/>
                </a:solidFill>
                <a:latin typeface="Raleway" panose="020B0503030101060003" pitchFamily="34" charset="77"/>
              </a:rPr>
              <a:t>2. The study aims to explore this issue by utilizing a substantial amount of data collected from tweets and Facebook posts.</a:t>
            </a:r>
          </a:p>
          <a:p>
            <a:pPr algn="ctr"/>
            <a:endParaRPr lang="en-US" sz="1200" b="1" spc="300" dirty="0">
              <a:solidFill>
                <a:schemeClr val="bg1"/>
              </a:solidFill>
              <a:latin typeface="Raleway" panose="020B0503030101060003" pitchFamily="34" charset="77"/>
            </a:endParaRPr>
          </a:p>
          <a:p>
            <a:pPr algn="ctr"/>
            <a:r>
              <a:rPr lang="en-US" sz="1200" b="1" spc="300" dirty="0">
                <a:solidFill>
                  <a:schemeClr val="bg1"/>
                </a:solidFill>
                <a:latin typeface="Raleway" panose="020B0503030101060003" pitchFamily="34" charset="77"/>
              </a:rPr>
              <a:t>3. Machine learning techniques will be employed to extract valuable insights from this data, offering meaningful and practical outcomes.</a:t>
            </a:r>
          </a:p>
          <a:p>
            <a:pPr algn="ctr"/>
            <a:endParaRPr lang="en-US" sz="1200" b="1" spc="300" dirty="0">
              <a:solidFill>
                <a:schemeClr val="bg1"/>
              </a:solidFill>
              <a:latin typeface="Raleway" panose="020B0503030101060003" pitchFamily="34" charset="77"/>
            </a:endParaRPr>
          </a:p>
          <a:p>
            <a:pPr algn="ctr"/>
            <a:r>
              <a:rPr lang="en-US" sz="1200" b="1" spc="300" dirty="0">
                <a:solidFill>
                  <a:schemeClr val="bg1"/>
                </a:solidFill>
                <a:latin typeface="Raleway" panose="020B0503030101060003" pitchFamily="34" charset="77"/>
              </a:rPr>
              <a:t>4. Social media platforms generate vast amounts of data daily due to the active participation of millions of users, transforming the way people interact with each other.</a:t>
            </a:r>
          </a:p>
        </p:txBody>
      </p:sp>
      <p:sp>
        <p:nvSpPr>
          <p:cNvPr id="11" name="Rectangle 10"/>
          <p:cNvSpPr/>
          <p:nvPr/>
        </p:nvSpPr>
        <p:spPr>
          <a:xfrm>
            <a:off x="2543588" y="1834088"/>
            <a:ext cx="7104830" cy="1200329"/>
          </a:xfrm>
          <a:prstGeom prst="rect">
            <a:avLst/>
          </a:prstGeom>
        </p:spPr>
        <p:txBody>
          <a:bodyPr wrap="none">
            <a:spAutoFit/>
          </a:bodyPr>
          <a:lstStyle/>
          <a:p>
            <a:pPr algn="ctr"/>
            <a:r>
              <a:rPr lang="en-US" sz="72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INTRODUCTION</a:t>
            </a:r>
          </a:p>
        </p:txBody>
      </p:sp>
      <p:pic>
        <p:nvPicPr>
          <p:cNvPr id="25" name="Graphic 24" descr="Lights On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ounded Rectangle 26"/>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ounded Rectangle 27"/>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ounded Rectangle 28"/>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person on top of mountain during daytime"/>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897" b="7897"/>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useBgFill="1">
        <p:nvSpPr>
          <p:cNvPr id="21" name="Rounded Rectangle 20"/>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ounded Rectangle 21"/>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ounded Rectangle 22"/>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ounded Rectangle 23"/>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081454" y="3481925"/>
            <a:ext cx="6029092" cy="2122805"/>
          </a:xfrm>
          <a:prstGeom prst="rect">
            <a:avLst/>
          </a:prstGeom>
        </p:spPr>
        <p:txBody>
          <a:bodyPr wrap="square">
            <a:spAutoFit/>
          </a:bodyPr>
          <a:lstStyle/>
          <a:p>
            <a:pPr algn="ctr"/>
            <a:r>
              <a:rPr lang="en-US" sz="1200" b="1" spc="300">
                <a:solidFill>
                  <a:schemeClr val="bg1"/>
                </a:solidFill>
                <a:latin typeface="Raleway" panose="020B0503030101060003" pitchFamily="34" charset="77"/>
              </a:rPr>
              <a:t>Our motivation is fueled by a deep-seated compassion for those</a:t>
            </a:r>
          </a:p>
          <a:p>
            <a:pPr algn="ctr"/>
            <a:r>
              <a:rPr lang="en-US" sz="1200" b="1" spc="300">
                <a:solidFill>
                  <a:schemeClr val="bg1"/>
                </a:solidFill>
                <a:latin typeface="Raleway" panose="020B0503030101060003" pitchFamily="34" charset="77"/>
              </a:rPr>
              <a:t>who suffer in silence, and our goal is to transform this data into</a:t>
            </a:r>
          </a:p>
          <a:p>
            <a:pPr algn="ctr"/>
            <a:r>
              <a:rPr lang="en-US" sz="1200" b="1" spc="300">
                <a:solidFill>
                  <a:schemeClr val="bg1"/>
                </a:solidFill>
                <a:latin typeface="Raleway" panose="020B0503030101060003" pitchFamily="34" charset="77"/>
              </a:rPr>
              <a:t>actionable resources that can provide support, understanding, and</a:t>
            </a:r>
          </a:p>
          <a:p>
            <a:pPr algn="ctr"/>
            <a:r>
              <a:rPr lang="en-US" sz="1200" b="1" spc="300">
                <a:solidFill>
                  <a:schemeClr val="bg1"/>
                </a:solidFill>
                <a:latin typeface="Raleway" panose="020B0503030101060003" pitchFamily="34" charset="77"/>
              </a:rPr>
              <a:t>hope.While Social media provides a platform for individuals to express</a:t>
            </a:r>
          </a:p>
          <a:p>
            <a:pPr algn="ctr"/>
            <a:r>
              <a:rPr lang="en-US" sz="1200" b="1" spc="300">
                <a:solidFill>
                  <a:schemeClr val="bg1"/>
                </a:solidFill>
                <a:latin typeface="Raleway" panose="020B0503030101060003" pitchFamily="34" charset="77"/>
              </a:rPr>
              <a:t>their thoughts and feelings, it can also be a source of distress and</a:t>
            </a:r>
          </a:p>
          <a:p>
            <a:pPr algn="ctr"/>
            <a:r>
              <a:rPr lang="en-US" sz="1200" b="1" spc="300">
                <a:solidFill>
                  <a:schemeClr val="bg1"/>
                </a:solidFill>
                <a:latin typeface="Raleway" panose="020B0503030101060003" pitchFamily="34" charset="77"/>
              </a:rPr>
              <a:t>negative influence</a:t>
            </a:r>
          </a:p>
        </p:txBody>
      </p:sp>
      <p:sp>
        <p:nvSpPr>
          <p:cNvPr id="11" name="Rectangle 10"/>
          <p:cNvSpPr/>
          <p:nvPr/>
        </p:nvSpPr>
        <p:spPr>
          <a:xfrm>
            <a:off x="2633983" y="1834088"/>
            <a:ext cx="6924040" cy="1445260"/>
          </a:xfrm>
          <a:prstGeom prst="rect">
            <a:avLst/>
          </a:prstGeom>
        </p:spPr>
        <p:txBody>
          <a:bodyPr wrap="none">
            <a:spAutoFit/>
          </a:bodyPr>
          <a:lstStyle/>
          <a:p>
            <a:pPr algn="ctr"/>
            <a:r>
              <a:rPr lang="en-US" sz="88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MOTIVATION</a:t>
            </a:r>
          </a:p>
        </p:txBody>
      </p:sp>
      <p:pic>
        <p:nvPicPr>
          <p:cNvPr id="25" name="Graphic 24" descr="Lights On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ounded Rectangle 26"/>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ounded Rectangle 27"/>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ounded Rectangle 28"/>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23" grpId="0" bldLvl="0" animBg="1"/>
      <p:bldP spid="24" grpId="0" bldLvl="0" animBg="1"/>
      <p:bldP spid="26" grpId="0" bldLvl="0" animBg="1"/>
      <p:bldP spid="27" grpId="0" bldLvl="0" animBg="1"/>
      <p:bldP spid="28" grpId="0" bldLvl="0" animBg="1"/>
      <p:bldP spid="2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person on top of mountain during daytime"/>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897" b="7897"/>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useBgFill="1">
        <p:nvSpPr>
          <p:cNvPr id="21" name="Rounded Rectangle 20"/>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ounded Rectangle 21"/>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ounded Rectangle 22"/>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ounded Rectangle 23"/>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081454" y="3481925"/>
            <a:ext cx="6029092" cy="2861310"/>
          </a:xfrm>
          <a:prstGeom prst="rect">
            <a:avLst/>
          </a:prstGeom>
        </p:spPr>
        <p:txBody>
          <a:bodyPr wrap="square">
            <a:spAutoFit/>
          </a:bodyPr>
          <a:lstStyle/>
          <a:p>
            <a:pPr algn="l"/>
            <a:r>
              <a:rPr lang="en-US" sz="1200" b="1" spc="300">
                <a:solidFill>
                  <a:schemeClr val="bg1"/>
                </a:solidFill>
                <a:latin typeface="Raleway" panose="020B0503030101060003" pitchFamily="34" charset="77"/>
              </a:rPr>
              <a:t>The aim of the project is to predict early signs of depression</a:t>
            </a:r>
          </a:p>
          <a:p>
            <a:pPr algn="l"/>
            <a:r>
              <a:rPr lang="en-US" sz="1200" b="1" spc="300">
                <a:solidFill>
                  <a:schemeClr val="bg1"/>
                </a:solidFill>
                <a:latin typeface="Raleway" panose="020B0503030101060003" pitchFamily="34" charset="77"/>
              </a:rPr>
              <a:t>through Social Media text mining. By harnessing the immense</a:t>
            </a:r>
          </a:p>
          <a:p>
            <a:pPr algn="l"/>
            <a:r>
              <a:rPr lang="en-US" sz="1200" b="1" spc="300">
                <a:solidFill>
                  <a:schemeClr val="bg1"/>
                </a:solidFill>
                <a:latin typeface="Raleway" panose="020B0503030101060003" pitchFamily="34" charset="77"/>
              </a:rPr>
              <a:t>wealth of data from tweets , we are using the power of</a:t>
            </a:r>
          </a:p>
          <a:p>
            <a:pPr algn="l"/>
            <a:r>
              <a:rPr lang="en-US" sz="1200" b="1" spc="300">
                <a:solidFill>
                  <a:schemeClr val="bg1"/>
                </a:solidFill>
                <a:latin typeface="Raleway" panose="020B0503030101060003" pitchFamily="34" charset="77"/>
              </a:rPr>
              <a:t>machine learning to extract meaningful insights</a:t>
            </a:r>
          </a:p>
          <a:p>
            <a:pPr algn="l"/>
            <a:r>
              <a:rPr lang="en-US" sz="1200" b="1" spc="300">
                <a:solidFill>
                  <a:schemeClr val="bg1"/>
                </a:solidFill>
                <a:latin typeface="Raleway" panose="020B0503030101060003" pitchFamily="34" charset="77"/>
              </a:rPr>
              <a:t>By identifying individuals at risk and providing them with</a:t>
            </a:r>
          </a:p>
          <a:p>
            <a:pPr algn="l"/>
            <a:r>
              <a:rPr lang="en-US" sz="1200" b="1" spc="300">
                <a:solidFill>
                  <a:schemeClr val="bg1"/>
                </a:solidFill>
                <a:latin typeface="Raleway" panose="020B0503030101060003" pitchFamily="34" charset="77"/>
              </a:rPr>
              <a:t>information, resources, and even connections to mental health</a:t>
            </a:r>
          </a:p>
          <a:p>
            <a:pPr algn="l"/>
            <a:r>
              <a:rPr lang="en-US" sz="1200" b="1" spc="300">
                <a:solidFill>
                  <a:schemeClr val="bg1"/>
                </a:solidFill>
                <a:latin typeface="Raleway" panose="020B0503030101060003" pitchFamily="34" charset="77"/>
              </a:rPr>
              <a:t>professionals, we hope to create a more accessible and</a:t>
            </a:r>
          </a:p>
          <a:p>
            <a:pPr algn="l"/>
            <a:r>
              <a:rPr lang="en-US" sz="1200" b="1" spc="300">
                <a:solidFill>
                  <a:schemeClr val="bg1"/>
                </a:solidFill>
                <a:latin typeface="Raleway" panose="020B0503030101060003" pitchFamily="34" charset="77"/>
              </a:rPr>
              <a:t>supportive environment for individuals dealing with depression</a:t>
            </a:r>
          </a:p>
        </p:txBody>
      </p:sp>
      <p:sp>
        <p:nvSpPr>
          <p:cNvPr id="11" name="Rectangle 10"/>
          <p:cNvSpPr/>
          <p:nvPr/>
        </p:nvSpPr>
        <p:spPr>
          <a:xfrm>
            <a:off x="1525681" y="1834088"/>
            <a:ext cx="9140644" cy="1107996"/>
          </a:xfrm>
          <a:prstGeom prst="rect">
            <a:avLst/>
          </a:prstGeom>
        </p:spPr>
        <p:txBody>
          <a:bodyPr wrap="none">
            <a:spAutoFit/>
          </a:bodyPr>
          <a:lstStyle/>
          <a:p>
            <a:pPr algn="ctr"/>
            <a:r>
              <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PROBLEM STATEMENT</a:t>
            </a:r>
          </a:p>
        </p:txBody>
      </p:sp>
      <p:pic>
        <p:nvPicPr>
          <p:cNvPr id="25" name="Graphic 24" descr="Lights On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ounded Rectangle 26"/>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ounded Rectangle 27"/>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ounded Rectangle 28"/>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23" grpId="0" bldLvl="0" animBg="1"/>
      <p:bldP spid="24" grpId="0" bldLvl="0" animBg="1"/>
      <p:bldP spid="26" grpId="0" bldLvl="0" animBg="1"/>
      <p:bldP spid="27" grpId="0" bldLvl="0" animBg="1"/>
      <p:bldP spid="28" grpId="0" bldLvl="0" animBg="1"/>
      <p:bldP spid="2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p:cNvSpPr/>
          <p:nvPr/>
        </p:nvSpPr>
        <p:spPr>
          <a:xfrm>
            <a:off x="3718589" y="3532924"/>
            <a:ext cx="4754828" cy="209288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5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SOME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5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STATISTICS</a:t>
            </a:r>
            <a:endParaRPr kumimoji="0" lang="en-US" sz="65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Lights On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4238900367"/>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7832" b="7832"/>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a:latin typeface="Raleway" panose="020B0503030101060003" pitchFamily="34" charset="77"/>
            </a:endParaRPr>
          </a:p>
        </p:txBody>
      </p:sp>
      <p:sp>
        <p:nvSpPr>
          <p:cNvPr id="6" name="Rectangle 5"/>
          <p:cNvSpPr/>
          <p:nvPr/>
        </p:nvSpPr>
        <p:spPr>
          <a:xfrm>
            <a:off x="3935419" y="1834088"/>
            <a:ext cx="4321175" cy="1106805"/>
          </a:xfrm>
          <a:prstGeom prst="rect">
            <a:avLst/>
          </a:prstGeom>
        </p:spPr>
        <p:txBody>
          <a:bodyPr wrap="none">
            <a:spAutoFit/>
          </a:bodyPr>
          <a:lstStyle/>
          <a:p>
            <a:pPr algn="ctr"/>
            <a:r>
              <a:rPr lang="en-US" sz="66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STATISTICS</a:t>
            </a:r>
          </a:p>
        </p:txBody>
      </p:sp>
      <p:sp>
        <p:nvSpPr>
          <p:cNvPr id="10" name="Rectangle 9"/>
          <p:cNvSpPr/>
          <p:nvPr/>
        </p:nvSpPr>
        <p:spPr>
          <a:xfrm>
            <a:off x="3108623" y="3326669"/>
            <a:ext cx="6029092" cy="3108543"/>
          </a:xfrm>
          <a:prstGeom prst="rect">
            <a:avLst/>
          </a:prstGeom>
        </p:spPr>
        <p:txBody>
          <a:bodyPr wrap="square">
            <a:spAutoFit/>
          </a:bodyPr>
          <a:lstStyle/>
          <a:p>
            <a:pPr marL="285750" indent="-285750">
              <a:buFont typeface="Arial" panose="020B0604020202020204" pitchFamily="34" charset="0"/>
              <a:buChar char="•"/>
            </a:pPr>
            <a:r>
              <a:rPr lang="en-US" sz="1400" b="1" spc="300" dirty="0">
                <a:solidFill>
                  <a:schemeClr val="bg1"/>
                </a:solidFill>
                <a:latin typeface="Raleway" panose="020B0503030101060003" pitchFamily="34" charset="77"/>
              </a:rPr>
              <a:t>58% of Americans say social media negatively affects their mental health</a:t>
            </a:r>
          </a:p>
          <a:p>
            <a:pPr marL="285750" indent="-285750">
              <a:buFont typeface="Arial" panose="020B0604020202020204" pitchFamily="34" charset="0"/>
              <a:buChar char="•"/>
            </a:pPr>
            <a:endParaRPr lang="en-US" sz="1400" b="1" spc="300" dirty="0">
              <a:solidFill>
                <a:schemeClr val="bg1"/>
              </a:solidFill>
              <a:latin typeface="Raleway" panose="020B0503030101060003" pitchFamily="34" charset="77"/>
            </a:endParaRPr>
          </a:p>
          <a:p>
            <a:pPr marL="285750" indent="-285750">
              <a:buFont typeface="Arial" panose="020B0604020202020204" pitchFamily="34" charset="0"/>
              <a:buChar char="•"/>
            </a:pPr>
            <a:r>
              <a:rPr lang="en-US" sz="1400" b="1" spc="300" dirty="0">
                <a:solidFill>
                  <a:schemeClr val="bg1"/>
                </a:solidFill>
                <a:latin typeface="Raleway" panose="020B0503030101060003" pitchFamily="34" charset="77"/>
              </a:rPr>
              <a:t>Among those affected, 64% experience anxiety from social media use</a:t>
            </a:r>
          </a:p>
          <a:p>
            <a:pPr marL="285750" indent="-285750">
              <a:buFont typeface="Arial" panose="020B0604020202020204" pitchFamily="34" charset="0"/>
              <a:buChar char="•"/>
            </a:pPr>
            <a:endParaRPr lang="en-US" sz="1400" b="1" spc="300" dirty="0">
              <a:solidFill>
                <a:schemeClr val="bg1"/>
              </a:solidFill>
              <a:latin typeface="Raleway" panose="020B0503030101060003" pitchFamily="34" charset="77"/>
            </a:endParaRPr>
          </a:p>
          <a:p>
            <a:pPr marL="285750" indent="-285750">
              <a:buFont typeface="Arial" panose="020B0604020202020204" pitchFamily="34" charset="0"/>
              <a:buChar char="•"/>
            </a:pPr>
            <a:r>
              <a:rPr lang="en-US" sz="1400" b="1" spc="300" dirty="0">
                <a:solidFill>
                  <a:schemeClr val="bg1"/>
                </a:solidFill>
                <a:latin typeface="Raleway" panose="020B0503030101060003" pitchFamily="34" charset="77"/>
              </a:rPr>
              <a:t>Users also experience depression (56%), dissatisfaction with life (52%), fear of missing out (52%), and body image issues (51%) as a result of these apps</a:t>
            </a:r>
          </a:p>
          <a:p>
            <a:pPr marL="285750" indent="-285750">
              <a:buFont typeface="Arial" panose="020B0604020202020204" pitchFamily="34" charset="0"/>
              <a:buChar char="•"/>
            </a:pPr>
            <a:endParaRPr lang="en-US" sz="1400" b="1" spc="300" dirty="0">
              <a:solidFill>
                <a:schemeClr val="bg1"/>
              </a:solidFill>
              <a:latin typeface="Raleway" panose="020B0503030101060003" pitchFamily="34" charset="77"/>
            </a:endParaRPr>
          </a:p>
          <a:p>
            <a:pPr marL="285750" indent="-285750">
              <a:buFont typeface="Arial" panose="020B0604020202020204" pitchFamily="34" charset="0"/>
              <a:buChar char="•"/>
            </a:pPr>
            <a:r>
              <a:rPr lang="en-US" sz="1400" b="1" spc="300" dirty="0">
                <a:solidFill>
                  <a:schemeClr val="bg1"/>
                </a:solidFill>
                <a:latin typeface="Raleway" panose="020B0503030101060003" pitchFamily="34" charset="77"/>
              </a:rPr>
              <a:t>Facebook, Instagram, and TikTok top list of social media platforms that are most harmful to mental health.</a:t>
            </a:r>
          </a:p>
        </p:txBody>
      </p:sp>
      <p:pic>
        <p:nvPicPr>
          <p:cNvPr id="11" name="Graphic 10" descr="Potion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1783" y="234176"/>
            <a:ext cx="1728434" cy="1728434"/>
          </a:xfrm>
          <a:prstGeom prst="rect">
            <a:avLst/>
          </a:prstGeom>
          <a:effectLst>
            <a:outerShdw blurRad="177800" sx="102000" sy="102000" algn="ctr" rotWithShape="0">
              <a:prstClr val="black">
                <a:alpha val="40000"/>
              </a:prstClr>
            </a:outerShdw>
          </a:effectLst>
        </p:spPr>
      </p:pic>
      <p:sp useBgFill="1">
        <p:nvSpPr>
          <p:cNvPr id="28" name="Oval 27"/>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Oval 29"/>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Oval 30"/>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5AA51F7-0D56-6725-8227-D6F4DF8CBEDA}"/>
              </a:ext>
            </a:extLst>
          </p:cNvPr>
          <p:cNvSpPr txBox="1"/>
          <p:nvPr/>
        </p:nvSpPr>
        <p:spPr>
          <a:xfrm>
            <a:off x="5231783" y="2976880"/>
            <a:ext cx="914400" cy="369332"/>
          </a:xfrm>
          <a:prstGeom prst="rect">
            <a:avLst/>
          </a:prstGeom>
          <a:noFill/>
        </p:spPr>
        <p:txBody>
          <a:bodyPr wrap="square" rtlCol="0">
            <a:spAutoFit/>
          </a:bodyPr>
          <a:lstStyle/>
          <a:p>
            <a:r>
              <a:rPr lang="en-IN" dirty="0"/>
              <a:t>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8" grpId="1" bldLvl="0" animBg="1"/>
      <p:bldP spid="30" grpId="0" bldLvl="0" animBg="1"/>
      <p:bldP spid="30" grpId="1" bldLvl="0" animBg="1"/>
      <p:bldP spid="31" grpId="0" bldLvl="0" animBg="1"/>
      <p:bldP spid="31"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7832" b="7832"/>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p:cNvSpPr/>
          <p:nvPr/>
        </p:nvSpPr>
        <p:spPr>
          <a:xfrm>
            <a:off x="3081454" y="3481925"/>
            <a:ext cx="4679479"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1</a:t>
            </a:r>
          </a:p>
        </p:txBody>
      </p:sp>
      <p:pic>
        <p:nvPicPr>
          <p:cNvPr id="11" name="Graphic 10" descr="Potion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1783" y="234176"/>
            <a:ext cx="1728434" cy="1728434"/>
          </a:xfrm>
          <a:prstGeom prst="rect">
            <a:avLst/>
          </a:prstGeom>
          <a:effectLst>
            <a:outerShdw blurRad="177800" sx="102000" sy="102000" algn="ctr" rotWithShape="0">
              <a:prstClr val="black">
                <a:alpha val="40000"/>
              </a:prstClr>
            </a:outerShdw>
          </a:effectLst>
        </p:spPr>
      </p:pic>
      <p:sp useBgFill="1">
        <p:nvSpPr>
          <p:cNvPr id="28" name="Oval 27"/>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Oval 29"/>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Oval 30"/>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via Pew Research">
            <a:extLst>
              <a:ext uri="{FF2B5EF4-FFF2-40B4-BE49-F238E27FC236}">
                <a16:creationId xmlns:a16="http://schemas.microsoft.com/office/drawing/2014/main" id="{1E6EE8AB-3231-A200-6E0A-0168D02A54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6701" y="712461"/>
            <a:ext cx="7984254" cy="519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6629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8" grpId="1" bldLvl="0" animBg="1"/>
      <p:bldP spid="30" grpId="0" bldLvl="0" animBg="1"/>
      <p:bldP spid="30" grpId="1" bldLvl="0" animBg="1"/>
      <p:bldP spid="31" grpId="0" bldLvl="0" animBg="1"/>
      <p:bldP spid="31"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0" b="1" spc="-150" dirty="0">
              <a:latin typeface="Raleway" panose="020B0503030101060003" pitchFamily="34" charset="77"/>
            </a:endParaRPr>
          </a:p>
        </p:txBody>
      </p:sp>
      <p:sp>
        <p:nvSpPr>
          <p:cNvPr id="4" name="Rectangle 3"/>
          <p:cNvSpPr/>
          <p:nvPr/>
        </p:nvSpPr>
        <p:spPr>
          <a:xfrm>
            <a:off x="2947643" y="3389971"/>
            <a:ext cx="6296718" cy="11988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72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OBJECTIVE</a:t>
            </a:r>
          </a:p>
        </p:txBody>
      </p:sp>
      <p:pic>
        <p:nvPicPr>
          <p:cNvPr id="5" name="Graphic 4" descr="Bar graph with upward trend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cSld>
  <p:clrMapOvr>
    <a:masterClrMapping/>
  </p:clrMapOvr>
  <p:transition spd="slow" advTm="0"/>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1223</TotalTime>
  <Words>1592</Words>
  <Application>Microsoft Office PowerPoint</Application>
  <PresentationFormat>Widescreen</PresentationFormat>
  <Paragraphs>203</Paragraphs>
  <Slides>29</Slides>
  <Notes>20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Raleway</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Faris Rehman</cp:lastModifiedBy>
  <cp:revision>20</cp:revision>
  <dcterms:created xsi:type="dcterms:W3CDTF">2020-12-19T18:59:00Z</dcterms:created>
  <dcterms:modified xsi:type="dcterms:W3CDTF">2023-12-11T18:24:19Z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246BF82F3CBC40F8BB4E3AE37D9B0A29_13</vt:lpwstr>
  </property>
  <property fmtid="{D5CDD505-2E9C-101B-9397-08002B2CF9AE}" pid="3" name="KSOProductBuildVer">
    <vt:lpwstr>1033-12.2.0.13215</vt:lpwstr>
  </property>
</Properties>
</file>